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12" r:id="rId1"/>
  </p:sldMasterIdLst>
  <p:notesMasterIdLst>
    <p:notesMasterId r:id="rId44"/>
  </p:notesMasterIdLst>
  <p:handoutMasterIdLst>
    <p:handoutMasterId r:id="rId45"/>
  </p:handoutMasterIdLst>
  <p:sldIdLst>
    <p:sldId id="359" r:id="rId2"/>
    <p:sldId id="260" r:id="rId3"/>
    <p:sldId id="381" r:id="rId4"/>
    <p:sldId id="320" r:id="rId5"/>
    <p:sldId id="321" r:id="rId6"/>
    <p:sldId id="322" r:id="rId7"/>
    <p:sldId id="323" r:id="rId8"/>
    <p:sldId id="324" r:id="rId9"/>
    <p:sldId id="325" r:id="rId10"/>
    <p:sldId id="326" r:id="rId11"/>
    <p:sldId id="815" r:id="rId12"/>
    <p:sldId id="360" r:id="rId13"/>
    <p:sldId id="917" r:id="rId14"/>
    <p:sldId id="328" r:id="rId15"/>
    <p:sldId id="330" r:id="rId16"/>
    <p:sldId id="333" r:id="rId17"/>
    <p:sldId id="331" r:id="rId18"/>
    <p:sldId id="332" r:id="rId19"/>
    <p:sldId id="335" r:id="rId20"/>
    <p:sldId id="393" r:id="rId21"/>
    <p:sldId id="336" r:id="rId22"/>
    <p:sldId id="338" r:id="rId23"/>
    <p:sldId id="339" r:id="rId24"/>
    <p:sldId id="346" r:id="rId25"/>
    <p:sldId id="934" r:id="rId26"/>
    <p:sldId id="935" r:id="rId27"/>
    <p:sldId id="918" r:id="rId28"/>
    <p:sldId id="343" r:id="rId29"/>
    <p:sldId id="345" r:id="rId30"/>
    <p:sldId id="936" r:id="rId31"/>
    <p:sldId id="937" r:id="rId32"/>
    <p:sldId id="392" r:id="rId33"/>
    <p:sldId id="347" r:id="rId34"/>
    <p:sldId id="344" r:id="rId35"/>
    <p:sldId id="938" r:id="rId36"/>
    <p:sldId id="371" r:id="rId37"/>
    <p:sldId id="361" r:id="rId38"/>
    <p:sldId id="365" r:id="rId39"/>
    <p:sldId id="364" r:id="rId40"/>
    <p:sldId id="362" r:id="rId41"/>
    <p:sldId id="363" r:id="rId42"/>
    <p:sldId id="920" r:id="rId43"/>
  </p:sldIdLst>
  <p:sldSz cx="9144000" cy="5715000" type="screen16x10"/>
  <p:notesSz cx="6858000" cy="9144000"/>
  <p:defaultTextStyle>
    <a:defPPr>
      <a:defRPr lang="en-US"/>
    </a:defPPr>
    <a:lvl1pPr marL="0" algn="l" defTabSz="713232" rtl="0" eaLnBrk="1" latinLnBrk="0" hangingPunct="1">
      <a:defRPr sz="1404" kern="1200">
        <a:solidFill>
          <a:schemeClr val="tx1"/>
        </a:solidFill>
        <a:latin typeface="+mn-lt"/>
        <a:ea typeface="+mn-ea"/>
        <a:cs typeface="+mn-cs"/>
      </a:defRPr>
    </a:lvl1pPr>
    <a:lvl2pPr marL="356616" algn="l" defTabSz="713232" rtl="0" eaLnBrk="1" latinLnBrk="0" hangingPunct="1">
      <a:defRPr sz="1404" kern="1200">
        <a:solidFill>
          <a:schemeClr val="tx1"/>
        </a:solidFill>
        <a:latin typeface="+mn-lt"/>
        <a:ea typeface="+mn-ea"/>
        <a:cs typeface="+mn-cs"/>
      </a:defRPr>
    </a:lvl2pPr>
    <a:lvl3pPr marL="713232" algn="l" defTabSz="713232" rtl="0" eaLnBrk="1" latinLnBrk="0" hangingPunct="1">
      <a:defRPr sz="1404" kern="1200">
        <a:solidFill>
          <a:schemeClr val="tx1"/>
        </a:solidFill>
        <a:latin typeface="+mn-lt"/>
        <a:ea typeface="+mn-ea"/>
        <a:cs typeface="+mn-cs"/>
      </a:defRPr>
    </a:lvl3pPr>
    <a:lvl4pPr marL="1069848" algn="l" defTabSz="713232" rtl="0" eaLnBrk="1" latinLnBrk="0" hangingPunct="1">
      <a:defRPr sz="1404" kern="1200">
        <a:solidFill>
          <a:schemeClr val="tx1"/>
        </a:solidFill>
        <a:latin typeface="+mn-lt"/>
        <a:ea typeface="+mn-ea"/>
        <a:cs typeface="+mn-cs"/>
      </a:defRPr>
    </a:lvl4pPr>
    <a:lvl5pPr marL="1426464" algn="l" defTabSz="713232" rtl="0" eaLnBrk="1" latinLnBrk="0" hangingPunct="1">
      <a:defRPr sz="1404" kern="1200">
        <a:solidFill>
          <a:schemeClr val="tx1"/>
        </a:solidFill>
        <a:latin typeface="+mn-lt"/>
        <a:ea typeface="+mn-ea"/>
        <a:cs typeface="+mn-cs"/>
      </a:defRPr>
    </a:lvl5pPr>
    <a:lvl6pPr marL="1783080" algn="l" defTabSz="713232" rtl="0" eaLnBrk="1" latinLnBrk="0" hangingPunct="1">
      <a:defRPr sz="1404" kern="1200">
        <a:solidFill>
          <a:schemeClr val="tx1"/>
        </a:solidFill>
        <a:latin typeface="+mn-lt"/>
        <a:ea typeface="+mn-ea"/>
        <a:cs typeface="+mn-cs"/>
      </a:defRPr>
    </a:lvl6pPr>
    <a:lvl7pPr marL="2139696" algn="l" defTabSz="713232" rtl="0" eaLnBrk="1" latinLnBrk="0" hangingPunct="1">
      <a:defRPr sz="1404" kern="1200">
        <a:solidFill>
          <a:schemeClr val="tx1"/>
        </a:solidFill>
        <a:latin typeface="+mn-lt"/>
        <a:ea typeface="+mn-ea"/>
        <a:cs typeface="+mn-cs"/>
      </a:defRPr>
    </a:lvl7pPr>
    <a:lvl8pPr marL="2496312" algn="l" defTabSz="713232" rtl="0" eaLnBrk="1" latinLnBrk="0" hangingPunct="1">
      <a:defRPr sz="1404" kern="1200">
        <a:solidFill>
          <a:schemeClr val="tx1"/>
        </a:solidFill>
        <a:latin typeface="+mn-lt"/>
        <a:ea typeface="+mn-ea"/>
        <a:cs typeface="+mn-cs"/>
      </a:defRPr>
    </a:lvl8pPr>
    <a:lvl9pPr marL="2852928" algn="l" defTabSz="713232"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uise Pufahl" initials="LP" lastIdx="7" clrIdx="0">
    <p:extLst>
      <p:ext uri="{19B8F6BF-5375-455C-9EA6-DF929625EA0E}">
        <p15:presenceInfo xmlns:p15="http://schemas.microsoft.com/office/powerpoint/2012/main" userId="68b95bef44884c5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30B787"/>
    <a:srgbClr val="00A9CE"/>
    <a:srgbClr val="43C2CC"/>
    <a:srgbClr val="007B96"/>
    <a:srgbClr val="02627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32" autoAdjust="0"/>
    <p:restoredTop sz="96327" autoAdjust="0"/>
  </p:normalViewPr>
  <p:slideViewPr>
    <p:cSldViewPr snapToGrid="0">
      <p:cViewPr varScale="1">
        <p:scale>
          <a:sx n="267" d="100"/>
          <a:sy n="267" d="100"/>
        </p:scale>
        <p:origin x="1848" y="176"/>
      </p:cViewPr>
      <p:guideLst/>
    </p:cSldViewPr>
  </p:slideViewPr>
  <p:outlineViewPr>
    <p:cViewPr>
      <p:scale>
        <a:sx n="33" d="100"/>
        <a:sy n="33" d="100"/>
      </p:scale>
      <p:origin x="0" y="-69058"/>
    </p:cViewPr>
  </p:outlineViewPr>
  <p:notesTextViewPr>
    <p:cViewPr>
      <p:scale>
        <a:sx n="3" d="2"/>
        <a:sy n="3" d="2"/>
      </p:scale>
      <p:origin x="0" y="0"/>
    </p:cViewPr>
  </p:notesTextViewPr>
  <p:sorterViewPr>
    <p:cViewPr varScale="1">
      <p:scale>
        <a:sx n="100" d="100"/>
        <a:sy n="100" d="100"/>
      </p:scale>
      <p:origin x="0" y="-12680"/>
    </p:cViewPr>
  </p:sorterViewPr>
  <p:notesViewPr>
    <p:cSldViewPr snapToGrid="0" showGuides="1">
      <p:cViewPr varScale="1">
        <p:scale>
          <a:sx n="119" d="100"/>
          <a:sy n="119" d="100"/>
        </p:scale>
        <p:origin x="2052" y="11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D9BC77-116B-4DD9-9558-E808B2DB27E4}" type="datetimeFigureOut">
              <a:rPr lang="en-AU" smtClean="0"/>
              <a:t>4/1/2024</a:t>
            </a:fld>
            <a:endParaRPr lang="en-AU"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FFDF91E-843B-4E63-BBA0-060A7767A4CE}" type="slidenum">
              <a:rPr lang="en-AU" smtClean="0"/>
              <a:t>‹#›</a:t>
            </a:fld>
            <a:endParaRPr lang="en-AU" dirty="0"/>
          </a:p>
        </p:txBody>
      </p:sp>
    </p:spTree>
    <p:extLst>
      <p:ext uri="{BB962C8B-B14F-4D97-AF65-F5344CB8AC3E}">
        <p14:creationId xmlns:p14="http://schemas.microsoft.com/office/powerpoint/2010/main" val="226816179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3.png>
</file>

<file path=ppt/media/image14.png>
</file>

<file path=ppt/media/image15.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jp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6952AD-A3AF-4587-90FE-72F445800AAE}" type="datetimeFigureOut">
              <a:rPr lang="en-AU" smtClean="0"/>
              <a:t>4/1/2024</a:t>
            </a:fld>
            <a:endParaRPr lang="en-AU" dirty="0"/>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1C9F81-DB2C-42C9-B6F6-C5F374D31FE4}" type="slidenum">
              <a:rPr lang="en-AU" smtClean="0"/>
              <a:t>‹#›</a:t>
            </a:fld>
            <a:endParaRPr lang="en-AU" dirty="0"/>
          </a:p>
        </p:txBody>
      </p:sp>
    </p:spTree>
    <p:extLst>
      <p:ext uri="{BB962C8B-B14F-4D97-AF65-F5344CB8AC3E}">
        <p14:creationId xmlns:p14="http://schemas.microsoft.com/office/powerpoint/2010/main" val="4146627969"/>
      </p:ext>
    </p:extLst>
  </p:cSld>
  <p:clrMap bg1="lt1" tx1="dk1" bg2="lt2" tx2="dk2" accent1="accent1" accent2="accent2" accent3="accent3" accent4="accent4" accent5="accent5" accent6="accent6" hlink="hlink" folHlink="folHlink"/>
  <p:notesStyle>
    <a:lvl1pPr marL="0" algn="l" defTabSz="713232" rtl="0" eaLnBrk="1" latinLnBrk="0" hangingPunct="1">
      <a:defRPr sz="936" kern="1200">
        <a:solidFill>
          <a:schemeClr val="tx1"/>
        </a:solidFill>
        <a:latin typeface="+mn-lt"/>
        <a:ea typeface="+mn-ea"/>
        <a:cs typeface="+mn-cs"/>
      </a:defRPr>
    </a:lvl1pPr>
    <a:lvl2pPr marL="356616" algn="l" defTabSz="713232" rtl="0" eaLnBrk="1" latinLnBrk="0" hangingPunct="1">
      <a:defRPr sz="936" kern="1200">
        <a:solidFill>
          <a:schemeClr val="tx1"/>
        </a:solidFill>
        <a:latin typeface="+mn-lt"/>
        <a:ea typeface="+mn-ea"/>
        <a:cs typeface="+mn-cs"/>
      </a:defRPr>
    </a:lvl2pPr>
    <a:lvl3pPr marL="713232" algn="l" defTabSz="713232" rtl="0" eaLnBrk="1" latinLnBrk="0" hangingPunct="1">
      <a:defRPr sz="936" kern="1200">
        <a:solidFill>
          <a:schemeClr val="tx1"/>
        </a:solidFill>
        <a:latin typeface="+mn-lt"/>
        <a:ea typeface="+mn-ea"/>
        <a:cs typeface="+mn-cs"/>
      </a:defRPr>
    </a:lvl3pPr>
    <a:lvl4pPr marL="1069848" algn="l" defTabSz="713232" rtl="0" eaLnBrk="1" latinLnBrk="0" hangingPunct="1">
      <a:defRPr sz="936" kern="1200">
        <a:solidFill>
          <a:schemeClr val="tx1"/>
        </a:solidFill>
        <a:latin typeface="+mn-lt"/>
        <a:ea typeface="+mn-ea"/>
        <a:cs typeface="+mn-cs"/>
      </a:defRPr>
    </a:lvl4pPr>
    <a:lvl5pPr marL="1426464" algn="l" defTabSz="713232" rtl="0" eaLnBrk="1" latinLnBrk="0" hangingPunct="1">
      <a:defRPr sz="936" kern="1200">
        <a:solidFill>
          <a:schemeClr val="tx1"/>
        </a:solidFill>
        <a:latin typeface="+mn-lt"/>
        <a:ea typeface="+mn-ea"/>
        <a:cs typeface="+mn-cs"/>
      </a:defRPr>
    </a:lvl5pPr>
    <a:lvl6pPr marL="1783080" algn="l" defTabSz="713232" rtl="0" eaLnBrk="1" latinLnBrk="0" hangingPunct="1">
      <a:defRPr sz="936" kern="1200">
        <a:solidFill>
          <a:schemeClr val="tx1"/>
        </a:solidFill>
        <a:latin typeface="+mn-lt"/>
        <a:ea typeface="+mn-ea"/>
        <a:cs typeface="+mn-cs"/>
      </a:defRPr>
    </a:lvl6pPr>
    <a:lvl7pPr marL="2139696" algn="l" defTabSz="713232" rtl="0" eaLnBrk="1" latinLnBrk="0" hangingPunct="1">
      <a:defRPr sz="936" kern="1200">
        <a:solidFill>
          <a:schemeClr val="tx1"/>
        </a:solidFill>
        <a:latin typeface="+mn-lt"/>
        <a:ea typeface="+mn-ea"/>
        <a:cs typeface="+mn-cs"/>
      </a:defRPr>
    </a:lvl7pPr>
    <a:lvl8pPr marL="2496312" algn="l" defTabSz="713232" rtl="0" eaLnBrk="1" latinLnBrk="0" hangingPunct="1">
      <a:defRPr sz="936" kern="1200">
        <a:solidFill>
          <a:schemeClr val="tx1"/>
        </a:solidFill>
        <a:latin typeface="+mn-lt"/>
        <a:ea typeface="+mn-ea"/>
        <a:cs typeface="+mn-cs"/>
      </a:defRPr>
    </a:lvl8pPr>
    <a:lvl9pPr marL="2852928" algn="l" defTabSz="713232" rtl="0" eaLnBrk="1" latinLnBrk="0" hangingPunct="1">
      <a:defRPr sz="93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khanacademy.org/computing/computer-science/cryptograph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60438" y="1143000"/>
            <a:ext cx="4937125"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p:txBody>
      </p:sp>
      <p:sp>
        <p:nvSpPr>
          <p:cNvPr id="4" name="灯片编号占位符 3"/>
          <p:cNvSpPr>
            <a:spLocks noGrp="1"/>
          </p:cNvSpPr>
          <p:nvPr>
            <p:ph type="sldNum" sz="quarter" idx="5"/>
          </p:nvPr>
        </p:nvSpPr>
        <p:spPr/>
        <p:txBody>
          <a:bodyPr/>
          <a:lstStyle/>
          <a:p>
            <a:fld id="{001C9F81-DB2C-42C9-B6F6-C5F374D31FE4}" type="slidenum">
              <a:rPr lang="en-AU" smtClean="0"/>
              <a:t>1</a:t>
            </a:fld>
            <a:endParaRPr lang="en-AU" dirty="0"/>
          </a:p>
        </p:txBody>
      </p:sp>
    </p:spTree>
    <p:extLst>
      <p:ext uri="{BB962C8B-B14F-4D97-AF65-F5344CB8AC3E}">
        <p14:creationId xmlns:p14="http://schemas.microsoft.com/office/powerpoint/2010/main" val="36268967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Here we talk about the specific use of public-key cryptography in BCs.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To transfer 5 Bitcoin (currency symbol BTC) to Bob, Alice needs to prove to Bitcoin miners that she controls the transfer account.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Ownership of an account in BC is proven using the private key, as only the owner of the key is supposed to know it.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Therefore, Alice signs the TX using her private key.</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Whereas each account is known based on its public key. Hence, anyone can use her public key to verify that the TX was signed by Alice.</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practice, an account in Ethereum is derived from a 256-bit public key and reduced to 160-bit address for convenience. The private key is still 256-bits.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Note that Alice's account is represented as a bit string like in the slide.</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Such a bit string gives pseudo-anonymity than keeping track of Alice’s name (more on this later).</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for some accounts, we may know the person/organization owning it. But by default, we don‘t know.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fact, in Bitcoin, it's even recommended to create a new account for each new TX such that you can achieve some level of anonymity.</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10</a:t>
            </a:fld>
            <a:endParaRPr lang="en-AU" dirty="0"/>
          </a:p>
        </p:txBody>
      </p:sp>
    </p:spTree>
    <p:extLst>
      <p:ext uri="{BB962C8B-B14F-4D97-AF65-F5344CB8AC3E}">
        <p14:creationId xmlns:p14="http://schemas.microsoft.com/office/powerpoint/2010/main" val="21096579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Now that we have an understanding of terms like hashing, Merkle Tree, and digital signatures, let’s discuss the structure of a TX, block, and ledger.</a:t>
            </a:r>
          </a:p>
        </p:txBody>
      </p:sp>
      <p:sp>
        <p:nvSpPr>
          <p:cNvPr id="4" name="Slide Number Placeholder 3"/>
          <p:cNvSpPr>
            <a:spLocks noGrp="1"/>
          </p:cNvSpPr>
          <p:nvPr>
            <p:ph type="sldNum" sz="quarter" idx="5"/>
          </p:nvPr>
        </p:nvSpPr>
        <p:spPr/>
        <p:txBody>
          <a:bodyPr/>
          <a:lstStyle/>
          <a:p>
            <a:fld id="{CC27A11D-AD98-434C-A1DD-B0717C45F4BF}" type="slidenum">
              <a:rPr lang="en-AU" smtClean="0"/>
              <a:t>11</a:t>
            </a:fld>
            <a:endParaRPr lang="en-AU" dirty="0"/>
          </a:p>
        </p:txBody>
      </p:sp>
    </p:spTree>
    <p:extLst>
      <p:ext uri="{BB962C8B-B14F-4D97-AF65-F5344CB8AC3E}">
        <p14:creationId xmlns:p14="http://schemas.microsoft.com/office/powerpoint/2010/main" val="21370851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AU" dirty="0"/>
              <a:t>Here’s a single slide introduction to cryptocurrencies which are digital assets (aka crypto-assets).</a:t>
            </a:r>
          </a:p>
          <a:p>
            <a:pPr marL="171450" indent="-171450">
              <a:buFont typeface="Arial" panose="020B0604020202020204" pitchFamily="34" charset="0"/>
              <a:buChar char="•"/>
            </a:pPr>
            <a:r>
              <a:rPr lang="en-AU" dirty="0"/>
              <a:t>A cryptocurrency is baked into a blockchain &amp; secured by cryptography.</a:t>
            </a:r>
          </a:p>
          <a:p>
            <a:pPr marL="628650" lvl="1" indent="-171450">
              <a:buFont typeface="Arial" panose="020B0604020202020204" pitchFamily="34" charset="0"/>
              <a:buChar char="•"/>
            </a:pPr>
            <a:r>
              <a:rPr lang="en-AU" dirty="0"/>
              <a:t>Accounting &amp; validation rules are hard-coded in the platform’s base layer (aka BC protocol) by developers.</a:t>
            </a:r>
          </a:p>
          <a:p>
            <a:pPr marL="628650" lvl="1" indent="-171450">
              <a:buFont typeface="Arial" panose="020B0604020202020204" pitchFamily="34" charset="0"/>
              <a:buChar char="•"/>
            </a:pPr>
            <a:r>
              <a:rPr lang="en-AU" dirty="0"/>
              <a:t>A platform typically has one base cryptocurrency. However, other forms of currencies/tokens may exist for governance, staking, etc.</a:t>
            </a:r>
          </a:p>
          <a:p>
            <a:pPr marL="628650" lvl="1" indent="-171450">
              <a:buFont typeface="Arial" panose="020B0604020202020204" pitchFamily="34" charset="0"/>
              <a:buChar char="•"/>
            </a:pPr>
            <a:r>
              <a:rPr lang="en-AU" dirty="0"/>
              <a:t>aka native currency</a:t>
            </a:r>
          </a:p>
          <a:p>
            <a:pPr marL="171450" indent="-171450">
              <a:buFont typeface="Arial" panose="020B0604020202020204" pitchFamily="34" charset="0"/>
              <a:buChar char="•"/>
            </a:pPr>
            <a:r>
              <a:rPr lang="en-AU" dirty="0"/>
              <a:t>Cryptocurrencies are not centrally issued by a central party like a central/reserve bank, e.g., Bitcoin &amp; Ethereum.</a:t>
            </a:r>
          </a:p>
          <a:p>
            <a:pPr marL="171450" indent="-171450">
              <a:buFont typeface="Arial" panose="020B0604020202020204" pitchFamily="34" charset="0"/>
              <a:buChar char="•"/>
            </a:pPr>
            <a:r>
              <a:rPr lang="en-AU" dirty="0"/>
              <a:t>They can be mined by joining the network or purchased from cryptocurrency exchanges.</a:t>
            </a:r>
          </a:p>
          <a:p>
            <a:pPr marL="171450" indent="-171450">
              <a:buFont typeface="Arial" panose="020B0604020202020204" pitchFamily="34" charset="0"/>
              <a:buChar char="•"/>
            </a:pPr>
            <a:r>
              <a:rPr lang="en-AU" dirty="0"/>
              <a:t>They usually exist only on public blockchains.</a:t>
            </a:r>
          </a:p>
          <a:p>
            <a:pPr marL="171450" indent="-171450">
              <a:buFont typeface="Arial" panose="020B0604020202020204" pitchFamily="34" charset="0"/>
              <a:buChar char="•"/>
            </a:pPr>
            <a:r>
              <a:rPr lang="en-AU" dirty="0"/>
              <a:t>In most cases, they usually don’t represent other rights/assets like a land title. Coloured coins are an exception whereas a Bitcoin UTXO represents some other asset.</a:t>
            </a:r>
          </a:p>
        </p:txBody>
      </p:sp>
      <p:sp>
        <p:nvSpPr>
          <p:cNvPr id="4" name="Slide Number Placeholder 3"/>
          <p:cNvSpPr>
            <a:spLocks noGrp="1"/>
          </p:cNvSpPr>
          <p:nvPr>
            <p:ph type="sldNum" sz="quarter" idx="5"/>
          </p:nvPr>
        </p:nvSpPr>
        <p:spPr/>
        <p:txBody>
          <a:bodyPr/>
          <a:lstStyle/>
          <a:p>
            <a:fld id="{CC27A11D-AD98-434C-A1DD-B0717C45F4BF}" type="slidenum">
              <a:rPr lang="en-AU" smtClean="0"/>
              <a:t>12</a:t>
            </a:fld>
            <a:endParaRPr lang="en-AU" dirty="0"/>
          </a:p>
        </p:txBody>
      </p:sp>
    </p:spTree>
    <p:extLst>
      <p:ext uri="{BB962C8B-B14F-4D97-AF65-F5344CB8AC3E}">
        <p14:creationId xmlns:p14="http://schemas.microsoft.com/office/powerpoint/2010/main" val="34517855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1</a:t>
            </a:r>
            <a:r>
              <a:rPr lang="en-AU" sz="1200" baseline="30000" dirty="0">
                <a:effectLst/>
                <a:latin typeface="Calibri" panose="020F0502020204030204" pitchFamily="34" charset="0"/>
                <a:ea typeface="Calibri" panose="020F0502020204030204" pitchFamily="34" charset="0"/>
                <a:cs typeface="Times New Roman" panose="02020603050405020304" pitchFamily="18" charset="0"/>
              </a:rPr>
              <a:t>st</a:t>
            </a:r>
            <a:r>
              <a:rPr lang="en-AU" sz="1200" dirty="0">
                <a:effectLst/>
                <a:latin typeface="Calibri" panose="020F0502020204030204" pitchFamily="34" charset="0"/>
                <a:ea typeface="Calibri" panose="020F0502020204030204" pitchFamily="34" charset="0"/>
                <a:cs typeface="Times New Roman" panose="02020603050405020304" pitchFamily="18" charset="0"/>
              </a:rPr>
              <a:t> generation blockchains focused only on cryptocurrencies.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is the 1</a:t>
            </a:r>
            <a:r>
              <a:rPr lang="en-AU" sz="1200" baseline="30000" dirty="0">
                <a:effectLst/>
                <a:latin typeface="Calibri" panose="020F0502020204030204" pitchFamily="34" charset="0"/>
                <a:ea typeface="Calibri" panose="020F0502020204030204" pitchFamily="34" charset="0"/>
                <a:cs typeface="Times New Roman" panose="02020603050405020304" pitchFamily="18" charset="0"/>
              </a:rPr>
              <a:t>st</a:t>
            </a:r>
            <a:r>
              <a:rPr lang="en-AU" sz="1200" dirty="0">
                <a:effectLst/>
                <a:latin typeface="Calibri" panose="020F0502020204030204" pitchFamily="34" charset="0"/>
                <a:ea typeface="Calibri" panose="020F0502020204030204" pitchFamily="34" charset="0"/>
                <a:cs typeface="Times New Roman" panose="02020603050405020304" pitchFamily="18" charset="0"/>
              </a:rPr>
              <a:t> cryptocurrency on a blockchain.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ecosystem consists of 3 roles, namely users, miners, and exchanges.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Users create TXs, sign them, &amp; announce them to the Bitcoin network.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Miners receive TXs, include them in a new block, and try to append a new block to the chain of blocks. If successful, the block and its TXs are considered to have taken place.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Exchanges are used to trade Bitcoin with other fiat and cryptocurrencies.</a:t>
            </a:r>
          </a:p>
          <a:p>
            <a:pPr eaLnBrk="1" hangingPunct="1">
              <a:defRPr/>
            </a:pPr>
            <a:endParaRPr lang="en-AU" dirty="0">
              <a:ea typeface="ＭＳ Ｐゴシック" pitchFamily="34" charset="-128"/>
              <a:cs typeface="+mn-cs"/>
            </a:endParaRPr>
          </a:p>
        </p:txBody>
      </p:sp>
      <p:sp>
        <p:nvSpPr>
          <p:cNvPr id="4" name="Slide Number Placeholder 3"/>
          <p:cNvSpPr>
            <a:spLocks noGrp="1"/>
          </p:cNvSpPr>
          <p:nvPr>
            <p:ph type="sldNum" sz="quarter" idx="10"/>
          </p:nvPr>
        </p:nvSpPr>
        <p:spPr/>
        <p:txBody>
          <a:bodyPr/>
          <a:lstStyle/>
          <a:p>
            <a:fld id="{9A496215-5E4C-414D-A8DB-C38AA7CF7C2A}" type="slidenum">
              <a:rPr lang="en-AU" smtClean="0"/>
              <a:pPr/>
              <a:t>13</a:t>
            </a:fld>
            <a:endParaRPr lang="en-AU" dirty="0"/>
          </a:p>
        </p:txBody>
      </p:sp>
    </p:spTree>
    <p:extLst>
      <p:ext uri="{BB962C8B-B14F-4D97-AF65-F5344CB8AC3E}">
        <p14:creationId xmlns:p14="http://schemas.microsoft.com/office/powerpoint/2010/main" val="39666220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Bitcoin is the 1st cryptocurrency built on the idea of a BC. Both the BC network and currency are called Bitcoin and the symbol is BTC.</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It was proposed in a 2018 white paper by a pseudonym called Satoshi Nakamoto. </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400" dirty="0">
                <a:effectLst/>
                <a:latin typeface="Calibri" panose="020F0502020204030204" pitchFamily="34" charset="0"/>
                <a:ea typeface="Calibri" panose="020F0502020204030204" pitchFamily="34" charset="0"/>
                <a:cs typeface="Times New Roman" panose="02020603050405020304" pitchFamily="18" charset="0"/>
              </a:rPr>
              <a:t>The white paper never used the word BC. But as Bitcoin followed the linked-list structure forming a chain of blocks, BC became a synonym for the data structure that links blocks. It is also used to refer to the network of nodes too.</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Implementation appeared in Jan. 2009.</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On 3 January 2009, the Bitcoin network was created when Nakamoto mined the starting block of the chain, known as the </a:t>
            </a:r>
            <a:r>
              <a:rPr lang="en-AU" sz="1400" i="1" dirty="0">
                <a:effectLst/>
                <a:latin typeface="Calibri" panose="020F0502020204030204" pitchFamily="34" charset="0"/>
                <a:ea typeface="Calibri" panose="020F0502020204030204" pitchFamily="34" charset="0"/>
                <a:cs typeface="Times New Roman" panose="02020603050405020304" pitchFamily="18" charset="0"/>
              </a:rPr>
              <a:t>genesis block</a:t>
            </a:r>
            <a:r>
              <a:rPr lang="en-AU" sz="1400" dirty="0">
                <a:effectLst/>
                <a:latin typeface="Calibri" panose="020F0502020204030204" pitchFamily="34" charset="0"/>
                <a:ea typeface="Calibri" panose="020F0502020204030204" pitchFamily="34" charset="0"/>
                <a:cs typeface="Times New Roman" panose="02020603050405020304" pitchFamily="18" charset="0"/>
              </a:rPr>
              <a:t>.</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400" dirty="0">
                <a:effectLst/>
                <a:latin typeface="Calibri" panose="020F0502020204030204" pitchFamily="34" charset="0"/>
                <a:ea typeface="Calibri" panose="020F0502020204030204" pitchFamily="34" charset="0"/>
                <a:cs typeface="Times New Roman" panose="02020603050405020304" pitchFamily="18" charset="0"/>
              </a:rPr>
              <a:t>The software was published by Satoshi Nakamoto under the name "Bitcoin", and later renamed to "Bitcoin Core" to distinguish it from the network, It' it’s also known as the Satoshi client.</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Bitcoin BC keeps track of the ownership of portions of cryptocurrency, i.e., Bitcoins associated with each address.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As discussed in the last lecture, a block mainly contains a bunch of TXs and a reference to the previous block.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Miners compete to build the block and a new block appears after several minutes.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 time between 2 blocks is called </a:t>
            </a:r>
            <a:r>
              <a:rPr lang="en-AU" sz="1400" i="1" dirty="0">
                <a:effectLst/>
                <a:latin typeface="Calibri" panose="020F0502020204030204" pitchFamily="34" charset="0"/>
                <a:ea typeface="Calibri" panose="020F0502020204030204" pitchFamily="34" charset="0"/>
                <a:cs typeface="Times New Roman" panose="02020603050405020304" pitchFamily="18" charset="0"/>
              </a:rPr>
              <a:t>inter-block time</a:t>
            </a:r>
            <a:r>
              <a:rPr lang="en-AU" sz="1400" dirty="0">
                <a:effectLst/>
                <a:latin typeface="Calibri" panose="020F0502020204030204" pitchFamily="34" charset="0"/>
                <a:ea typeface="Calibri" panose="020F0502020204030204" pitchFamily="34" charset="0"/>
                <a:cs typeface="Times New Roman" panose="02020603050405020304" pitchFamily="18" charset="0"/>
              </a:rPr>
              <a:t>.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 average inter-block time is 10-min. However, it changes widely from a couple of minutes to even high as 20 - 30 min.</a:t>
            </a:r>
          </a:p>
        </p:txBody>
      </p:sp>
      <p:sp>
        <p:nvSpPr>
          <p:cNvPr id="4" name="Slide Number Placeholder 3"/>
          <p:cNvSpPr>
            <a:spLocks noGrp="1"/>
          </p:cNvSpPr>
          <p:nvPr>
            <p:ph type="sldNum" sz="quarter" idx="10"/>
          </p:nvPr>
        </p:nvSpPr>
        <p:spPr/>
        <p:txBody>
          <a:bodyPr/>
          <a:lstStyle/>
          <a:p>
            <a:fld id="{001C9F81-DB2C-42C9-B6F6-C5F374D31FE4}" type="slidenum">
              <a:rPr lang="en-AU" smtClean="0"/>
              <a:t>14</a:t>
            </a:fld>
            <a:endParaRPr lang="en-AU" dirty="0"/>
          </a:p>
        </p:txBody>
      </p:sp>
    </p:spTree>
    <p:extLst>
      <p:ext uri="{BB962C8B-B14F-4D97-AF65-F5344CB8AC3E}">
        <p14:creationId xmlns:p14="http://schemas.microsoft.com/office/powerpoint/2010/main" val="16130730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is a visualisation of the node distribution in the Bitcoin network as of May 2023.</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can go to this website to see more recent details.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per the statistics collected a few min ago, there are ~17K nodes in the network. This number can vary a bit and is typically above 15K.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map shows the concentration of nodes where location can be estimated. So for a large portion of nodes, we don’t know the location.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 also shows the nodes with IPv4 and IPv6 addresses and the ones that are behind a VPN (virtual private network)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can get a bit more details on the live map by visiting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bitnodes.io</a:t>
            </a:r>
            <a:r>
              <a:rPr lang="en-AU" sz="1200" dirty="0">
                <a:effectLst/>
                <a:latin typeface="Calibri" panose="020F0502020204030204" pitchFamily="34" charset="0"/>
                <a:ea typeface="Calibri" panose="020F0502020204030204" pitchFamily="34" charset="0"/>
                <a:cs typeface="Times New Roman" panose="02020603050405020304" pitchFamily="18" charset="0"/>
              </a:rPr>
              <a:t> site.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Go to this website and explore a bit.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ASNs - Autonomous System number is an identifier of the ISP</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15</a:t>
            </a:fld>
            <a:endParaRPr lang="en-AU" dirty="0"/>
          </a:p>
        </p:txBody>
      </p:sp>
    </p:spTree>
    <p:extLst>
      <p:ext uri="{BB962C8B-B14F-4D97-AF65-F5344CB8AC3E}">
        <p14:creationId xmlns:p14="http://schemas.microsoft.com/office/powerpoint/2010/main" val="2520850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discuss a few definitions which can be generalised to other BCs too.</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Bitcoin account is associated with a cryptographic key pair, where</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public key is used to create the address of an account.</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private key is used to sign TXs sent from the account (i.e., authenticate TXs).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An account has only a single public-private key pair.</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state of the BC is the account balance of all users. This is also referred to as the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Global state</a:t>
            </a:r>
            <a:r>
              <a:rPr lang="en-AU" sz="1200" i="0" dirty="0">
                <a:effectLst/>
                <a:latin typeface="Calibri" panose="020F0502020204030204" pitchFamily="34" charset="0"/>
                <a:ea typeface="Calibri" panose="020F0502020204030204" pitchFamily="34" charset="0"/>
                <a:cs typeface="Times New Roman" panose="02020603050405020304" pitchFamily="18" charset="0"/>
              </a:rPr>
              <a:t> or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World state</a:t>
            </a:r>
            <a:r>
              <a:rPr lang="en-AU" sz="1200" dirty="0">
                <a:effectLst/>
                <a:latin typeface="Calibri" panose="020F0502020204030204" pitchFamily="34" charset="0"/>
                <a:ea typeface="Calibri" panose="020F0502020204030204" pitchFamily="34" charset="0"/>
                <a:cs typeface="Times New Roman" panose="02020603050405020304" pitchFamily="18" charset="0"/>
              </a:rPr>
              <a:t>.</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Account balance is the sum of BTCs (named UTXOs, discussed in the next slides) that an account has control over. Only only Alice, Bob, and Charlie’s balances but also other state maintained by the network (keeping track of other data is more complicated, and will be discussed later).</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Each UTXO is bound to the owner’s public key</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state captures results from the genesis block (the very 1st block) &amp; set of TXs included since.</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Some accounts might be pre-loaded with an initial account balance in the Genesis block.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TXs are grouped into blocks, the entire system moves from one discrete state to another through the creation of a new block.</a:t>
            </a:r>
          </a:p>
        </p:txBody>
      </p:sp>
      <p:sp>
        <p:nvSpPr>
          <p:cNvPr id="4" name="Slide Number Placeholder 3"/>
          <p:cNvSpPr>
            <a:spLocks noGrp="1"/>
          </p:cNvSpPr>
          <p:nvPr>
            <p:ph type="sldNum" sz="quarter" idx="10"/>
          </p:nvPr>
        </p:nvSpPr>
        <p:spPr/>
        <p:txBody>
          <a:bodyPr/>
          <a:lstStyle/>
          <a:p>
            <a:fld id="{001C9F81-DB2C-42C9-B6F6-C5F374D31FE4}" type="slidenum">
              <a:rPr lang="en-AU" smtClean="0"/>
              <a:t>16</a:t>
            </a:fld>
            <a:endParaRPr lang="en-AU" dirty="0"/>
          </a:p>
        </p:txBody>
      </p:sp>
    </p:spTree>
    <p:extLst>
      <p:ext uri="{BB962C8B-B14F-4D97-AF65-F5344CB8AC3E}">
        <p14:creationId xmlns:p14="http://schemas.microsoft.com/office/powerpoint/2010/main" val="5179286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TXs have an interesting structure and are used to transfer Bitcoins from source addresses to destination addresses, like from one bank account to another.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TX contains one or more inputs &amp; one or more outputs. E.g., TX0 has 1 input and 2 outputs.</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can think of this as paying a merchant using multiple notes and coins and getting the balance in the same way.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Each of those outputs can be spent later in another TX. Think of the balance you get from the merchant, which can be spent somewhere else.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difference between input &amp; output values is taken as the TX fee by the miner. E.g., here 100,000 Satoshis 100K comes in. A Satoshi is like a cent. The total value of outputs is 90K. The remaining 10K is the TX fee.</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Satoshi is the smallest unit of BTC and it's one 100 millionth of a single Bitcoin (eight decimal places as 0.00000001 BTC). Millibitcoin (mBTC) is 1⁄1000 of a bitcoin.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TX fees are the incentive for miners to contribute computing power, storage, and bandwidth.</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TX contains proof of ownership for each input, in the form of a digital signature of the owner. That is the owner needs to sign the TX using his/her private key which the Bitcoin miners can validate using the owner’s public key.</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An output arising from a TX is linked to an address to confirm its ownership. E.g., when Alice pays 2 BTC to Bob, the output of the transaction will contain Bob’s address. Then to spend that 2 BTC, Bob needs to use his private key to sign the corresponding TX.</a:t>
            </a:r>
          </a:p>
        </p:txBody>
      </p:sp>
      <p:sp>
        <p:nvSpPr>
          <p:cNvPr id="4" name="Slide Number Placeholder 3"/>
          <p:cNvSpPr>
            <a:spLocks noGrp="1"/>
          </p:cNvSpPr>
          <p:nvPr>
            <p:ph type="sldNum" sz="quarter" idx="10"/>
          </p:nvPr>
        </p:nvSpPr>
        <p:spPr/>
        <p:txBody>
          <a:bodyPr/>
          <a:lstStyle/>
          <a:p>
            <a:fld id="{001C9F81-DB2C-42C9-B6F6-C5F374D31FE4}" type="slidenum">
              <a:rPr lang="en-AU" smtClean="0"/>
              <a:t>17</a:t>
            </a:fld>
            <a:endParaRPr lang="en-AU" dirty="0"/>
          </a:p>
        </p:txBody>
      </p:sp>
    </p:spTree>
    <p:extLst>
      <p:ext uri="{BB962C8B-B14F-4D97-AF65-F5344CB8AC3E}">
        <p14:creationId xmlns:p14="http://schemas.microsoft.com/office/powerpoint/2010/main" val="9933088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TXs are linked where the output of one or more TXs becomes inputs to a new TX.</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Different inputs and outputs of the same TX are identified based on their index number.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compared to a typical account and balance maintained by a bank, Bitcoin addresses don’t contain “coins”.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Instead, these unspent outputs are called UTXO (Unspent TX Output). UTXOs are more like notes and coins in your wallet.</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20k output from TX 3 is a UTXO.</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Values in the figure are in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Satoshis</a:t>
            </a:r>
            <a:r>
              <a:rPr lang="en-AU" sz="1200" dirty="0">
                <a:effectLst/>
                <a:latin typeface="Calibri" panose="020F0502020204030204" pitchFamily="34" charset="0"/>
                <a:ea typeface="Calibri" panose="020F0502020204030204" pitchFamily="34" charset="0"/>
                <a:cs typeface="Times New Roman" panose="02020603050405020304" pitchFamily="18" charset="0"/>
              </a:rPr>
              <a:t> – </a:t>
            </a:r>
            <a:r>
              <a:rPr lang="en-AU" dirty="0"/>
              <a:t>A Satoshi is the smallest denomination of bitcoin, equivalent to 100 millionth of a Bitcoin (10</a:t>
            </a:r>
            <a:r>
              <a:rPr lang="en-AU" baseline="30000" dirty="0"/>
              <a:t>-8</a:t>
            </a:r>
            <a:r>
              <a:rPr lang="en-AU" dirty="0"/>
              <a:t>).</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UTXO can be spent only once as an input to a TX.</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UTXOs are bound to the recipient’s public key.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Actually, a UTXO is bound to the hash of the public key known as the address (an address also has a version number and a checksum to detect errors when specifying an address).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 if you want to find how many Bitcoins you own, you need to sum all UTXOs associated with your address. Following the notes and coins analogy in your wallet, if you want to know how much money you have, you need to count them.</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Whereas the state of the blockchain includes all the UTXOs.</a:t>
            </a:r>
          </a:p>
          <a:p>
            <a:pPr marL="342900" lvl="0" indent="-342900">
              <a:lnSpc>
                <a:spcPct val="107000"/>
              </a:lnSpc>
              <a:spcAft>
                <a:spcPts val="800"/>
              </a:spcAft>
              <a:buFont typeface="Arial" panose="020B0604020202020204" pitchFamily="34" charset="0"/>
              <a:buChar char="•"/>
              <a:tabLst>
                <a:tab pos="457200" algn="l"/>
              </a:tabLst>
            </a:pPr>
            <a:r>
              <a:rPr lang="en-AU" sz="1200" dirty="0" err="1">
                <a:effectLst/>
                <a:latin typeface="Calibri" panose="020F0502020204030204" pitchFamily="34" charset="0"/>
                <a:ea typeface="Calibri" panose="020F0502020204030204" pitchFamily="34" charset="0"/>
                <a:cs typeface="Times New Roman" panose="02020603050405020304" pitchFamily="18" charset="0"/>
              </a:rPr>
              <a:t>Bit“coin</a:t>
            </a:r>
            <a:r>
              <a:rPr lang="en-AU" sz="1200" dirty="0">
                <a:effectLst/>
                <a:latin typeface="Calibri" panose="020F0502020204030204" pitchFamily="34" charset="0"/>
                <a:ea typeface="Calibri" panose="020F0502020204030204" pitchFamily="34" charset="0"/>
                <a:cs typeface="Times New Roman" panose="02020603050405020304" pitchFamily="18" charset="0"/>
              </a:rPr>
              <a:t>” is misleading, as fractional ownership, e.g., 1.64 BTC, is the norm.</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cs typeface="Times New Roman" panose="02020603050405020304" pitchFamily="18" charset="0"/>
              </a:rPr>
              <a:t>A TX has a few other attributes like version number, </a:t>
            </a:r>
            <a:r>
              <a:rPr lang="en-AU" sz="1200" dirty="0" err="1">
                <a:effectLst/>
                <a:latin typeface="Calibri" panose="020F0502020204030204" pitchFamily="34" charset="0"/>
                <a:cs typeface="Times New Roman" panose="02020603050405020304" pitchFamily="18" charset="0"/>
              </a:rPr>
              <a:t>locktime</a:t>
            </a:r>
            <a:r>
              <a:rPr lang="en-AU" sz="1200" dirty="0">
                <a:effectLst/>
                <a:latin typeface="Calibri" panose="020F0502020204030204" pitchFamily="34" charset="0"/>
                <a:cs typeface="Times New Roman" panose="02020603050405020304" pitchFamily="18" charset="0"/>
              </a:rPr>
              <a:t>, and script which are not shown. See </a:t>
            </a:r>
            <a:r>
              <a:rPr lang="en-AU" dirty="0">
                <a:effectLst/>
                <a:latin typeface="Helvetica Neue" panose="02000503000000020004" pitchFamily="2" charset="0"/>
              </a:rPr>
              <a:t>https://</a:t>
            </a:r>
            <a:r>
              <a:rPr lang="en-AU" dirty="0" err="1">
                <a:effectLst/>
                <a:latin typeface="Helvetica Neue" panose="02000503000000020004" pitchFamily="2" charset="0"/>
              </a:rPr>
              <a:t>developer.bitcoin.org</a:t>
            </a:r>
            <a:r>
              <a:rPr lang="en-AU" dirty="0">
                <a:effectLst/>
                <a:latin typeface="Helvetica Neue" panose="02000503000000020004" pitchFamily="2" charset="0"/>
              </a:rPr>
              <a:t>/reference/</a:t>
            </a:r>
            <a:r>
              <a:rPr lang="en-AU" dirty="0" err="1">
                <a:effectLst/>
                <a:latin typeface="Helvetica Neue" panose="02000503000000020004" pitchFamily="2" charset="0"/>
              </a:rPr>
              <a:t>transactions.html</a:t>
            </a:r>
            <a:r>
              <a:rPr lang="en-AU" dirty="0">
                <a:effectLst/>
                <a:latin typeface="Helvetica Neue" panose="02000503000000020004" pitchFamily="2" charset="0"/>
              </a:rPr>
              <a:t> </a:t>
            </a:r>
            <a:r>
              <a:rPr lang="en-AU" dirty="0"/>
              <a:t>for details</a:t>
            </a:r>
          </a:p>
          <a:p>
            <a:pPr marL="800100" lvl="1" indent="-342900">
              <a:lnSpc>
                <a:spcPct val="107000"/>
              </a:lnSpc>
              <a:spcAft>
                <a:spcPts val="800"/>
              </a:spcAft>
              <a:buFont typeface="Arial" panose="020B0604020202020204" pitchFamily="34" charset="0"/>
              <a:buChar char="•"/>
              <a:tabLst>
                <a:tab pos="457200" algn="l"/>
              </a:tabLst>
            </a:pPr>
            <a:r>
              <a:rPr lang="en-AU" b="0" i="0" dirty="0" err="1">
                <a:solidFill>
                  <a:srgbClr val="212529"/>
                </a:solidFill>
                <a:effectLst/>
                <a:latin typeface="Titillium Web" pitchFamily="2" charset="77"/>
              </a:rPr>
              <a:t>Locktime</a:t>
            </a:r>
            <a:r>
              <a:rPr lang="en-AU" b="0" i="0" dirty="0">
                <a:solidFill>
                  <a:srgbClr val="212529"/>
                </a:solidFill>
                <a:effectLst/>
                <a:latin typeface="Titillium Web" pitchFamily="2" charset="77"/>
              </a:rPr>
              <a:t> indicates the earliest time a transaction can be added to the blockchain. It can be specified as either a block no or a UNIX timestamp.</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18</a:t>
            </a:fld>
            <a:endParaRPr lang="en-AU" dirty="0"/>
          </a:p>
        </p:txBody>
      </p:sp>
    </p:spTree>
    <p:extLst>
      <p:ext uri="{BB962C8B-B14F-4D97-AF65-F5344CB8AC3E}">
        <p14:creationId xmlns:p14="http://schemas.microsoft.com/office/powerpoint/2010/main" val="2789918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As discussed earlier, a block is a container of TXs.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 block is identified by block hash, which is derived by hashing the block header.</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In this figure, we have the block hash at the top.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Block links to the previous block using its hash (see </a:t>
            </a:r>
            <a:r>
              <a:rPr lang="en-AU" sz="1400" dirty="0" err="1">
                <a:effectLst/>
                <a:latin typeface="Calibri" panose="020F0502020204030204" pitchFamily="34" charset="0"/>
                <a:ea typeface="Calibri" panose="020F0502020204030204" pitchFamily="34" charset="0"/>
                <a:cs typeface="Times New Roman" panose="02020603050405020304" pitchFamily="18" charset="0"/>
              </a:rPr>
              <a:t>prevHash</a:t>
            </a:r>
            <a:r>
              <a:rPr lang="en-AU" sz="14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Version number (4 bytes) helps a node to identify whether the rest of the network uses a new version of consensus rules that it may be not aware of. Bitcoin TXs also include a version no for the same purpose.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While the block includes a timestamp, it's not very accurate. </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Due to clock drift, minors can set any timestamp within a certain window. Usually, this window can be as high as 2 hours into the future.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 block also includes a nonce (a random number), which is used as proof of the ability to produce the block</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It can be considered a magic number that miners need to find to prove that they successfully build a block (more on this discussed later).</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Then the ordered list of TXs is summarised using a Merkle tree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 block header is 80 bytes in length.</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 Max block size in Bitcoin is now 4 MB, early days it was 1 MB. </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400" dirty="0">
                <a:effectLst/>
                <a:latin typeface="Calibri" panose="020F0502020204030204" pitchFamily="34" charset="0"/>
                <a:ea typeface="Calibri" panose="020F0502020204030204" pitchFamily="34" charset="0"/>
                <a:cs typeface="Times New Roman" panose="02020603050405020304" pitchFamily="18" charset="0"/>
              </a:rPr>
              <a:t>4 MB comes from 4 million weight units, which is a measurement used to compare the size of different TXs to each other in proportion to the consensus-enforced maximum block size limit. It won’t be typically reached unless all TXs are formatted to minimise what’s included in the block. The typical max is 2.3MB if all TXs are </a:t>
            </a:r>
            <a:r>
              <a:rPr lang="en-AU" sz="1400" dirty="0" err="1">
                <a:effectLst/>
                <a:latin typeface="Calibri" panose="020F0502020204030204" pitchFamily="34" charset="0"/>
                <a:ea typeface="Calibri" panose="020F0502020204030204" pitchFamily="34" charset="0"/>
                <a:cs typeface="Times New Roman" panose="02020603050405020304" pitchFamily="18" charset="0"/>
              </a:rPr>
              <a:t>segwit</a:t>
            </a:r>
            <a:r>
              <a:rPr lang="en-AU" sz="1400" dirty="0">
                <a:effectLst/>
                <a:latin typeface="Calibri" panose="020F0502020204030204" pitchFamily="34" charset="0"/>
                <a:ea typeface="Calibri" panose="020F0502020204030204" pitchFamily="34" charset="0"/>
                <a:cs typeface="Times New Roman" panose="02020603050405020304" pitchFamily="18" charset="0"/>
              </a:rPr>
              <a:t> TXs. See </a:t>
            </a:r>
            <a:r>
              <a:rPr lang="en-AU" sz="3200" dirty="0">
                <a:effectLst/>
                <a:latin typeface="Helvetica Neue" panose="02000503000000020004" pitchFamily="2" charset="0"/>
              </a:rPr>
              <a:t>https://</a:t>
            </a:r>
            <a:r>
              <a:rPr lang="en-AU" sz="3200" dirty="0" err="1">
                <a:effectLst/>
                <a:latin typeface="Helvetica Neue" panose="02000503000000020004" pitchFamily="2" charset="0"/>
              </a:rPr>
              <a:t>en.bitcoin.it</a:t>
            </a:r>
            <a:r>
              <a:rPr lang="en-AU" sz="3200" dirty="0">
                <a:effectLst/>
                <a:latin typeface="Helvetica Neue" panose="02000503000000020004" pitchFamily="2" charset="0"/>
              </a:rPr>
              <a:t>/wiki/</a:t>
            </a:r>
            <a:r>
              <a:rPr lang="en-AU" sz="3200" dirty="0" err="1">
                <a:effectLst/>
                <a:latin typeface="Helvetica Neue" panose="02000503000000020004" pitchFamily="2" charset="0"/>
              </a:rPr>
              <a:t>Weight_units</a:t>
            </a:r>
            <a:endParaRPr lang="en-AU" sz="1400" dirty="0">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There’s quite a lot of disagreement about whether the block size should be changed. Based on different block sizes, there are even sister BCs that were formed out of Bitcoin.</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E.g., supporters of large blocks who were dissatisfied with the activation of SegWit forked the software on 1 August 2017 to create Bitcoin Cash, becoming one of many forks of Bitcoin such as Bitcoin Gold.</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Max TX size is 100,000 bytes. While a typical TX is ~500 bytes</a:t>
            </a:r>
          </a:p>
        </p:txBody>
      </p:sp>
      <p:sp>
        <p:nvSpPr>
          <p:cNvPr id="4" name="Slide Number Placeholder 3"/>
          <p:cNvSpPr>
            <a:spLocks noGrp="1"/>
          </p:cNvSpPr>
          <p:nvPr>
            <p:ph type="sldNum" sz="quarter" idx="10"/>
          </p:nvPr>
        </p:nvSpPr>
        <p:spPr/>
        <p:txBody>
          <a:bodyPr/>
          <a:lstStyle/>
          <a:p>
            <a:fld id="{001C9F81-DB2C-42C9-B6F6-C5F374D31FE4}" type="slidenum">
              <a:rPr lang="en-AU" smtClean="0"/>
              <a:t>19</a:t>
            </a:fld>
            <a:endParaRPr lang="en-AU" dirty="0"/>
          </a:p>
        </p:txBody>
      </p:sp>
    </p:spTree>
    <p:extLst>
      <p:ext uri="{BB962C8B-B14F-4D97-AF65-F5344CB8AC3E}">
        <p14:creationId xmlns:p14="http://schemas.microsoft.com/office/powerpoint/2010/main" val="99093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We’ll first start with a quick introduction to cryptography. This will provide us with some background needed to discuss blockchains’ design and implementation details.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we’ll discuss 3 popular BC platforms. Under each platform we’ll revisit TXs, blocks, and ledgers structures in more details.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and Ethereum are public-permissionless BCs, while Hyperledger Fabric is a private-permissioned (aka consortium) BC.</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will be only an introduction. Some of the concepts like mining and consensus will be discussed in detailed later.</a:t>
            </a:r>
          </a:p>
          <a:p>
            <a:endParaRPr lang="en-AU" dirty="0"/>
          </a:p>
          <a:p>
            <a:endParaRPr lang="en-US" dirty="0"/>
          </a:p>
        </p:txBody>
      </p:sp>
      <p:sp>
        <p:nvSpPr>
          <p:cNvPr id="4" name="Slide Number Placeholder 3"/>
          <p:cNvSpPr>
            <a:spLocks noGrp="1"/>
          </p:cNvSpPr>
          <p:nvPr>
            <p:ph type="sldNum" sz="quarter" idx="5"/>
          </p:nvPr>
        </p:nvSpPr>
        <p:spPr/>
        <p:txBody>
          <a:bodyPr/>
          <a:lstStyle/>
          <a:p>
            <a:fld id="{CC27A11D-AD98-434C-A1DD-B0717C45F4BF}" type="slidenum">
              <a:rPr lang="en-AU" smtClean="0"/>
              <a:t>2</a:t>
            </a:fld>
            <a:endParaRPr lang="en-AU" dirty="0"/>
          </a:p>
        </p:txBody>
      </p:sp>
    </p:spTree>
    <p:extLst>
      <p:ext uri="{BB962C8B-B14F-4D97-AF65-F5344CB8AC3E}">
        <p14:creationId xmlns:p14="http://schemas.microsoft.com/office/powerpoint/2010/main" val="29734802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Mining is the process of creating a new block. This diagram shows the overall mining process.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a new valid block is built and propagated to other nodes in the network, miners start building the next block while using the new block's hash as the previous hash.</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Aggregation</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First, they remove TXs of the newly announced block from a pool of pending TXs (aka transaction pool) as those are already in the block that was just announced.</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Aggregate a subset of the remaining valid TXs.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add Coinbase TX as the 1st TX to the TX list for the next block. </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Coinbase TX is a special TX used to claim the block generation reward. This is how new Bitcoins get generated.</a:t>
            </a:r>
          </a:p>
          <a:p>
            <a:pPr marL="1257300" lvl="2" indent="-342900">
              <a:lnSpc>
                <a:spcPct val="107000"/>
              </a:lnSpc>
              <a:spcAft>
                <a:spcPts val="800"/>
              </a:spcAft>
              <a:buFont typeface="Arial" panose="020B0604020202020204" pitchFamily="34" charset="0"/>
              <a:buChar char="•"/>
              <a:tabLst>
                <a:tab pos="457200" algn="l"/>
              </a:tabLst>
            </a:pPr>
            <a:r>
              <a:rPr lang="en-AU" b="0" i="0" dirty="0">
                <a:solidFill>
                  <a:srgbClr val="212529"/>
                </a:solidFill>
                <a:effectLst/>
                <a:latin typeface="Titillium Web" panose="020F0502020204030204" pitchFamily="34" charset="0"/>
              </a:rPr>
              <a:t>Coinbase TX has a special condition that it cannot be spent (used as an input) for at least 100 blocks. This is related to the forking discussed in the next slide.</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Header construction</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Miner then calculates the Merkle Root.</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Next, build the header by including the hash of the previous block and Merkle Root to summarize all the included TXs.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Solve puzzle</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Find a solution to the Proof of Work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PoW</a:t>
            </a:r>
            <a:r>
              <a:rPr lang="en-AU" sz="1200" dirty="0">
                <a:effectLst/>
                <a:latin typeface="Calibri" panose="020F0502020204030204" pitchFamily="34" charset="0"/>
                <a:ea typeface="Calibri" panose="020F0502020204030204" pitchFamily="34" charset="0"/>
                <a:cs typeface="Times New Roman" panose="02020603050405020304" pitchFamily="18" charset="0"/>
              </a:rPr>
              <a:t>) algorithm. If successful result (in this case nonce) is inserted to the block header. We’ll discuss these later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Propagation</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Finally, a successful miner immediately propagates a new block to other nodes via the Internet.</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20</a:t>
            </a:fld>
            <a:endParaRPr lang="en-AU" dirty="0"/>
          </a:p>
        </p:txBody>
      </p:sp>
    </p:spTree>
    <p:extLst>
      <p:ext uri="{BB962C8B-B14F-4D97-AF65-F5344CB8AC3E}">
        <p14:creationId xmlns:p14="http://schemas.microsoft.com/office/powerpoint/2010/main" val="36977848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discuss a bit about the mining process in Bitcoin.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a set of pending TXs are included in a block, miners need to solve a puzzle to build a block. Once they solve the puzzle only they can announce/propagate/broadcast the new block into the network.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miner who solves this puzzle 1st is considered to have the right to build the block.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puzzle is called Proof of Work (PoW) as it is difficult (computationally expensive, costly, and time-consuming) to solve the puzzle but easy for others to verify the answer. This is more like you solve a problem by spending an hour, while your teacher can verify your answer in seconds.</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miners solve a puzzle called hash cash to build a valid block. </a:t>
            </a:r>
            <a:r>
              <a:rPr lang="en-AU" dirty="0"/>
              <a:t>Ethereum used an algorithm called </a:t>
            </a:r>
            <a:r>
              <a:rPr lang="en-AU" dirty="0" err="1"/>
              <a:t>Ethash</a:t>
            </a:r>
            <a:r>
              <a:rPr lang="en-AU" dirty="0"/>
              <a:t> (Ethereum 2.0 doesn’t use </a:t>
            </a:r>
            <a:r>
              <a:rPr lang="en-AU" dirty="0" err="1"/>
              <a:t>PoW</a:t>
            </a:r>
            <a:r>
              <a:rPr lang="en-AU" dirty="0"/>
              <a:t>).</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PoW algorithms like hashcash are “embracingly parallel problems” with no shortcuts to finding the answer.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diagram outlines the basic idea:</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 one side you have the data that reflect the content of the block header like Merkle root, previous hash, and timestamp. </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bitcoin block header is 80 bytes including a nonce, i.e., m = 80 – 4 = 76 bytes.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 the other side, you have the nonce, a large random number.</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Bitcoin nonce is 32-bits (i.e., n = 4 bytes) and the resulting hash value is 256 bits.</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concatenate the 2 and calculate the hash value.</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then check whether the resulting hash value satisfies a certain properly. E.g., For here we check whether the hash has 4 zeros as the prefix. Such a hash is called a valid hash and the associate block is called a valid block.</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practice, the acceptance threshold can be more specific like a very large number. </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acceptance threshold is adjusted over time to ensure the average inter-block time remains 10-min with increasing computing power.</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not, you must retry again while changing the nonce. You can't change the m-bit data, as it reflects the content of the block. If you want to do that you have to do more work than just trying another nonce.</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There's no easy way to guess what nonce would work. So you must try nonce values until you get lucky.</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Hence, quite a massive number of hashes need to be tried before finding a hash value that satisfies the acceptance threshold. Thus, the process is computationally expensive and consumes lots of power.</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it's difficult to find what nonce work, easy to validate whether a given nonce satisfies the condition.</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Just concatenate the claimed nonce with the block header, calculate the hash, and check whether the hash value satisfies the acceptance threshold.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difficulty of the problem is automatically adjusted with time to overcome increasing computing power to maintain average inter-block time. </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A simple adjustment would be to increase/decrease the number of leading zeros in the hash. But a finer control can be achieved by adjusting the massive number that is hash value is expected to satisfy.</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 Every 2,016 blocks (approximately 14 days given roughly 10 minutes per block), nodes deterministically adjust the difficulty target/threshold.</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Ethereum – Difficulty is adjusted every block.</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essentially means more computation the BC network put into solving the puzzle, and the difficulty of the puzzle gets increased, increasing the time to solve the puzzle. That way we can retain an average ~10-min inter-block time target.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Miners use specialised parallel hardware to speed up the process by computing multiple nonce values parallelly:</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ASIC – Application-specific integrated circuit</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GPU – Graphics processing units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of April 2022, it takes on average 122 sextillion (122 thousand billion billion) attempts to generate a block hash smaller than the difficulty target.</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actual mechanism may slightly change from the given figure, e.g., instead of changing nonce on the block, miners may add a random value to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coinbase</a:t>
            </a:r>
            <a:r>
              <a:rPr lang="en-AU" sz="1200" dirty="0">
                <a:effectLst/>
                <a:latin typeface="Calibri" panose="020F0502020204030204" pitchFamily="34" charset="0"/>
                <a:ea typeface="Calibri" panose="020F0502020204030204" pitchFamily="34" charset="0"/>
                <a:cs typeface="Times New Roman" panose="02020603050405020304" pitchFamily="18" charset="0"/>
              </a:rPr>
              <a:t> TX to keep changing the block header until block difficulty is achieved. See </a:t>
            </a:r>
            <a:r>
              <a:rPr lang="en-AU" dirty="0">
                <a:effectLst/>
                <a:latin typeface="Helvetica Neue" panose="02000503000000020004" pitchFamily="2" charset="0"/>
              </a:rPr>
              <a:t>https://</a:t>
            </a:r>
            <a:r>
              <a:rPr lang="en-AU" dirty="0" err="1">
                <a:effectLst/>
                <a:latin typeface="Helvetica Neue" panose="02000503000000020004" pitchFamily="2" charset="0"/>
              </a:rPr>
              <a:t>en.bitcoin.it</a:t>
            </a:r>
            <a:r>
              <a:rPr lang="en-AU" dirty="0">
                <a:effectLst/>
                <a:latin typeface="Helvetica Neue" panose="02000503000000020004" pitchFamily="2" charset="0"/>
              </a:rPr>
              <a:t>/wiki/Mining</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001C9F81-DB2C-42C9-B6F6-C5F374D31FE4}" type="slidenum">
              <a:rPr lang="en-AU" smtClean="0"/>
              <a:t>21</a:t>
            </a:fld>
            <a:endParaRPr lang="en-AU" dirty="0"/>
          </a:p>
        </p:txBody>
      </p:sp>
    </p:spTree>
    <p:extLst>
      <p:ext uri="{BB962C8B-B14F-4D97-AF65-F5344CB8AC3E}">
        <p14:creationId xmlns:p14="http://schemas.microsoft.com/office/powerpoint/2010/main" val="38212534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By finding a valid hash miners gain the right to build the next block. However, it is possible for multiple miners to solve the problem simultaneously</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is quite possible in a global network like Bitcoin where it could take a few seconds for a newly generated block to propagate to a large fraction of the network.</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Such blocks will not be identical in content at least because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coinbase</a:t>
            </a:r>
            <a:r>
              <a:rPr lang="en-AU" sz="1200" dirty="0">
                <a:effectLst/>
                <a:latin typeface="Calibri" panose="020F0502020204030204" pitchFamily="34" charset="0"/>
                <a:ea typeface="Calibri" panose="020F0502020204030204" pitchFamily="34" charset="0"/>
                <a:cs typeface="Times New Roman" panose="02020603050405020304" pitchFamily="18" charset="0"/>
              </a:rPr>
              <a:t> TX is bounded to the miner’s address.</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When that happens we need a tiebreaker.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Nakamoto proposed to treat the longest history of blocks and claimed it as the main chain.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longest chain is also the one that received the most computation (more blocks behind it means more computation spent to solve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PoW</a:t>
            </a:r>
            <a:r>
              <a:rPr lang="en-AU" sz="1200" dirty="0">
                <a:effectLst/>
                <a:latin typeface="Calibri" panose="020F0502020204030204" pitchFamily="34" charset="0"/>
                <a:ea typeface="Calibri" panose="020F0502020204030204" pitchFamily="34" charset="0"/>
                <a:cs typeface="Times New Roman" panose="02020603050405020304" pitchFamily="18" charset="0"/>
              </a:rPr>
              <a:t> puzzle).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the figure, block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n</a:t>
            </a:r>
            <a:r>
              <a:rPr lang="en-AU" sz="1200" dirty="0">
                <a:effectLst/>
                <a:latin typeface="Calibri" panose="020F0502020204030204" pitchFamily="34" charset="0"/>
                <a:ea typeface="Calibri" panose="020F0502020204030204" pitchFamily="34" charset="0"/>
                <a:cs typeface="Times New Roman" panose="02020603050405020304" pitchFamily="18" charset="0"/>
              </a:rPr>
              <a:t> has 2 successors. Miners still allow subsequent blocks to be built while using these successors as the previous block.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Eventually, one of the forked chains will be longer than the others. In this example, the bottom chain will be accepted as the longer chain.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top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n</a:t>
            </a:r>
            <a:r>
              <a:rPr lang="en-AU" sz="1200" dirty="0">
                <a:effectLst/>
                <a:latin typeface="Calibri" panose="020F0502020204030204" pitchFamily="34" charset="0"/>
                <a:ea typeface="Calibri" panose="020F0502020204030204" pitchFamily="34" charset="0"/>
                <a:cs typeface="Times New Roman" panose="02020603050405020304" pitchFamily="18" charset="0"/>
              </a:rPr>
              <a:t>+1 block is dropped from the chain of blocks, and all its TXs go back to the TX pool to be included in a block in the future. Such a block is called an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orphan block</a:t>
            </a:r>
            <a:r>
              <a:rPr lang="en-AU" sz="1200" dirty="0">
                <a:effectLst/>
                <a:latin typeface="Calibri" panose="020F0502020204030204" pitchFamily="34" charset="0"/>
                <a:ea typeface="Calibri" panose="020F0502020204030204" pitchFamily="34" charset="0"/>
                <a:cs typeface="Times New Roman" panose="02020603050405020304" pitchFamily="18" charset="0"/>
              </a:rPr>
              <a:t>.</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Therefore, creating a block doesn't mean the block is finalized. Even the block reward is not guaranteed.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approach of deciding what blocks are considered as finalised is called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Nakamoto Consensus.</a:t>
            </a:r>
          </a:p>
          <a:p>
            <a:pPr marL="342900" lvl="0" indent="-342900">
              <a:lnSpc>
                <a:spcPct val="107000"/>
              </a:lnSpc>
              <a:spcAft>
                <a:spcPts val="800"/>
              </a:spcAft>
              <a:buFont typeface="Arial" panose="020B0604020202020204" pitchFamily="34" charset="0"/>
              <a:buChar char="•"/>
              <a:tabLst>
                <a:tab pos="457200" algn="l"/>
              </a:tabLst>
            </a:pPr>
            <a:r>
              <a:rPr lang="en-AU" sz="1200" i="0" dirty="0">
                <a:effectLst/>
                <a:latin typeface="Calibri" panose="020F0502020204030204" pitchFamily="34" charset="0"/>
                <a:ea typeface="Calibri" panose="020F0502020204030204" pitchFamily="34" charset="0"/>
                <a:cs typeface="Times New Roman" panose="02020603050405020304" pitchFamily="18" charset="0"/>
              </a:rPr>
              <a:t>Occasional forking is common. However, extended forking is rare, and may be due to an explicit attack.</a:t>
            </a:r>
          </a:p>
          <a:p>
            <a:pPr marL="342900" lvl="0" indent="-342900">
              <a:lnSpc>
                <a:spcPct val="107000"/>
              </a:lnSpc>
              <a:spcAft>
                <a:spcPts val="800"/>
              </a:spcAft>
              <a:buFont typeface="Arial" panose="020B0604020202020204" pitchFamily="34" charset="0"/>
              <a:buChar char="•"/>
              <a:tabLst>
                <a:tab pos="457200" algn="l"/>
              </a:tabLst>
            </a:pPr>
            <a:r>
              <a:rPr lang="en-AU" sz="1200" i="0" dirty="0">
                <a:effectLst/>
                <a:latin typeface="Calibri" panose="020F0502020204030204" pitchFamily="34" charset="0"/>
                <a:ea typeface="Calibri" panose="020F0502020204030204" pitchFamily="34" charset="0"/>
                <a:cs typeface="Times New Roman" panose="02020603050405020304" pitchFamily="18" charset="0"/>
              </a:rPr>
              <a:t>When forking is occasional, Nakamoto (see Bitcoin whitepaper) showed that the probability that a block is no longer in the longest chain rapidly reduces to zero as more blocks are built along the same chain of blocks.</a:t>
            </a:r>
          </a:p>
          <a:p>
            <a:pPr marL="342900" lvl="0" indent="-342900">
              <a:lnSpc>
                <a:spcPct val="107000"/>
              </a:lnSpc>
              <a:spcAft>
                <a:spcPts val="800"/>
              </a:spcAft>
              <a:buFont typeface="Arial" panose="020B0604020202020204" pitchFamily="34" charset="0"/>
              <a:buChar char="•"/>
              <a:tabLst>
                <a:tab pos="457200" algn="l"/>
              </a:tabLst>
            </a:pPr>
            <a:r>
              <a:rPr lang="en-AU" sz="1200" i="0" dirty="0">
                <a:effectLst/>
                <a:latin typeface="Calibri" panose="020F0502020204030204" pitchFamily="34" charset="0"/>
                <a:ea typeface="Calibri" panose="020F0502020204030204" pitchFamily="34" charset="0"/>
                <a:cs typeface="Times New Roman" panose="02020603050405020304" pitchFamily="18" charset="0"/>
              </a:rPr>
              <a:t>Therefore, in Bitcoin and several other BCs, after a TX gets included in a block, we wait for more blocks to be formed along the same chain.</a:t>
            </a:r>
          </a:p>
          <a:p>
            <a:pPr marL="800100" lvl="1" indent="-342900">
              <a:lnSpc>
                <a:spcPct val="107000"/>
              </a:lnSpc>
              <a:spcAft>
                <a:spcPts val="800"/>
              </a:spcAft>
              <a:buFont typeface="Arial" panose="020B0604020202020204" pitchFamily="34" charset="0"/>
              <a:buChar char="•"/>
              <a:tabLst>
                <a:tab pos="457200" algn="l"/>
              </a:tabLst>
            </a:pPr>
            <a:r>
              <a:rPr lang="en-AU" sz="1200" i="0" dirty="0">
                <a:effectLst/>
                <a:latin typeface="Calibri" panose="020F0502020204030204" pitchFamily="34" charset="0"/>
                <a:ea typeface="Calibri" panose="020F0502020204030204" pitchFamily="34" charset="0"/>
                <a:cs typeface="Times New Roman" panose="02020603050405020304" pitchFamily="18" charset="0"/>
              </a:rPr>
              <a:t>Each such block built after the block containing a TX of interest is called a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confirmation block</a:t>
            </a:r>
            <a:r>
              <a:rPr lang="en-AU" sz="1200" i="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Arial" panose="020B0604020202020204" pitchFamily="34" charset="0"/>
              <a:buChar char="•"/>
              <a:tabLst>
                <a:tab pos="457200" algn="l"/>
              </a:tabLst>
            </a:pPr>
            <a:r>
              <a:rPr lang="en-AU" sz="1200" i="0" dirty="0">
                <a:effectLst/>
                <a:latin typeface="Calibri" panose="020F0502020204030204" pitchFamily="34" charset="0"/>
                <a:ea typeface="Calibri" panose="020F0502020204030204" pitchFamily="34" charset="0"/>
                <a:cs typeface="Times New Roman" panose="02020603050405020304" pitchFamily="18" charset="0"/>
              </a:rPr>
              <a:t>As multiple blocks may have the same block height (i.e., no of blocks in the longest chain since the genesis block), it’s not unique. Hence, block hash is the unique identifier of a block.</a:t>
            </a:r>
          </a:p>
        </p:txBody>
      </p:sp>
      <p:sp>
        <p:nvSpPr>
          <p:cNvPr id="4" name="Slide Number Placeholder 3"/>
          <p:cNvSpPr>
            <a:spLocks noGrp="1"/>
          </p:cNvSpPr>
          <p:nvPr>
            <p:ph type="sldNum" sz="quarter" idx="10"/>
          </p:nvPr>
        </p:nvSpPr>
        <p:spPr/>
        <p:txBody>
          <a:bodyPr/>
          <a:lstStyle/>
          <a:p>
            <a:fld id="{001C9F81-DB2C-42C9-B6F6-C5F374D31FE4}" type="slidenum">
              <a:rPr lang="en-AU" smtClean="0"/>
              <a:t>22</a:t>
            </a:fld>
            <a:endParaRPr lang="en-AU" dirty="0"/>
          </a:p>
        </p:txBody>
      </p:sp>
    </p:spTree>
    <p:extLst>
      <p:ext uri="{BB962C8B-B14F-4D97-AF65-F5344CB8AC3E}">
        <p14:creationId xmlns:p14="http://schemas.microsoft.com/office/powerpoint/2010/main" val="28267300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talk a bit about Nakamoto Consensus.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To determine with a high probability that a block and its TXs are permanently included (i.e., in the longest chain), we need to wait for several new blocks to be added after the 1st inclusion of the TX in a block.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way, we can give enough time for any forks to get resolved. Again here we are not talking about physical time, but the need to wait for enough new blocks.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Bitcoin, we assume that it is enough to wait for 6 blocks once a TX is included in a block. 6-blocks are approximately 1 hour (10 min x 10).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number is determined based on a probabilistic analysis in the Bitcoin white paper.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Each of these subsequent blocks is called a “confirmation block”. Once sufficiently many confirmations occurred after the TX is included in a block, then the TX is considered committed (aka finalised).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compared to traditional database-like TX commit semantics: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Commit only has a probabilistic guarantee as there is a non-zero probability (though extremely small) that a block may not be in the longest chain event after 10 or 12 blocks.</a:t>
            </a:r>
          </a:p>
          <a:p>
            <a:pPr marL="742950" marR="0" lvl="1" indent="-28575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9144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A longer chain could appear – although it may be very, very unlikely</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general, most BCs don’t fully comply with ACID (Atomicity, Consistency, Isolation, Durable) properties associated with centralised databases.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practice, TXs need to be fast, persistent, &amp; low-cost to be useful.</a:t>
            </a:r>
          </a:p>
        </p:txBody>
      </p:sp>
      <p:sp>
        <p:nvSpPr>
          <p:cNvPr id="4" name="Slide Number Placeholder 3"/>
          <p:cNvSpPr>
            <a:spLocks noGrp="1"/>
          </p:cNvSpPr>
          <p:nvPr>
            <p:ph type="sldNum" sz="quarter" idx="10"/>
          </p:nvPr>
        </p:nvSpPr>
        <p:spPr/>
        <p:txBody>
          <a:bodyPr/>
          <a:lstStyle/>
          <a:p>
            <a:fld id="{001C9F81-DB2C-42C9-B6F6-C5F374D31FE4}" type="slidenum">
              <a:rPr lang="en-AU" smtClean="0"/>
              <a:t>23</a:t>
            </a:fld>
            <a:endParaRPr lang="en-AU" dirty="0"/>
          </a:p>
        </p:txBody>
      </p:sp>
    </p:spTree>
    <p:extLst>
      <p:ext uri="{BB962C8B-B14F-4D97-AF65-F5344CB8AC3E}">
        <p14:creationId xmlns:p14="http://schemas.microsoft.com/office/powerpoint/2010/main" val="41972677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This is a state diagram of the lifecycle of a TX.</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As soon as a TX is submitted to the BC, it is validated by the receiving node. </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If valid, TX enters the pool of pending TXs (aka TX pool or </a:t>
            </a:r>
            <a:r>
              <a:rPr lang="en-AU" sz="1400" dirty="0" err="1">
                <a:effectLst/>
                <a:latin typeface="Calibri" panose="020F0502020204030204" pitchFamily="34" charset="0"/>
                <a:ea typeface="Calibri" panose="020F0502020204030204" pitchFamily="34" charset="0"/>
                <a:cs typeface="Times New Roman" panose="02020603050405020304" pitchFamily="18" charset="0"/>
              </a:rPr>
              <a:t>mempool</a:t>
            </a:r>
            <a:r>
              <a:rPr lang="en-AU" sz="1400" dirty="0">
                <a:effectLst/>
                <a:latin typeface="Calibri" panose="020F0502020204030204" pitchFamily="34" charset="0"/>
                <a:ea typeface="Calibri" panose="020F0502020204030204" pitchFamily="34" charset="0"/>
                <a:cs typeface="Times New Roman" panose="02020603050405020304" pitchFamily="18" charset="0"/>
              </a:rPr>
              <a:t>). If not, TX is dropped.</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When a valid TX is included in a block, it moves to the “TX in block(s)” state.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If the desired number of new blocks are built after this, the TX is committed. </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While Bitcoin assumes a TX is finalised after 6 new blocks, in Ethereum 1.0 we wait for about 12 blocks (approximately 3 min).</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However, if the BC forks and the block with the TX isn’t included in the longest (or heaviest) chain, the block is discarded and all the TXs in the block are sent back to the TX pool.</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While waiting in the pool, a TX may get dropped too. This could happen when the pending list of TXs is too long or the TX waited in the pool for a long time without being included in a block. </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These parameters are BC platform-specific and under the discretion of the miner.</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Typically, miners prefer to include TXs willing to pay a high TX fee. Hence, when the TX pool is too full, minors 1st drop TXs with a low TX fee. Also, miners may even define a minimum TX fee to be included in the TX pool.</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 dropped TXs may be resubmitted with the same or a higher TX fee.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While a TX is pending in the pool, another TX can be submitted with a higher TX fee and (same nonce in Ethereum) to replace the existing TX. In that case, the original TX becomes outdated. </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However, this may not work always as altruistic miners may retain a TX in the pool regardless of its TX fee.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In practice, a few other complex scenarios could determine the lifecycle of a TX. However, this figure is abstract enough for the content of this class.</a:t>
            </a:r>
          </a:p>
        </p:txBody>
      </p:sp>
      <p:sp>
        <p:nvSpPr>
          <p:cNvPr id="4" name="Slide Number Placeholder 3"/>
          <p:cNvSpPr>
            <a:spLocks noGrp="1"/>
          </p:cNvSpPr>
          <p:nvPr>
            <p:ph type="sldNum" sz="quarter" idx="10"/>
          </p:nvPr>
        </p:nvSpPr>
        <p:spPr/>
        <p:txBody>
          <a:bodyPr/>
          <a:lstStyle/>
          <a:p>
            <a:fld id="{001C9F81-DB2C-42C9-B6F6-C5F374D31FE4}" type="slidenum">
              <a:rPr lang="en-AU" smtClean="0"/>
              <a:t>24</a:t>
            </a:fld>
            <a:endParaRPr lang="en-AU" dirty="0"/>
          </a:p>
        </p:txBody>
      </p:sp>
    </p:spTree>
    <p:extLst>
      <p:ext uri="{BB962C8B-B14F-4D97-AF65-F5344CB8AC3E}">
        <p14:creationId xmlns:p14="http://schemas.microsoft.com/office/powerpoint/2010/main" val="31719792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Miners who build valid blocks get rewarded for their effort in 2 ways: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Block reward – New cryptocurrencies generated as part of block generation are assigned to the miner (included through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coinbase</a:t>
            </a:r>
            <a:r>
              <a:rPr lang="en-AU" sz="1200" dirty="0">
                <a:effectLst/>
                <a:latin typeface="Calibri" panose="020F0502020204030204" pitchFamily="34" charset="0"/>
                <a:ea typeface="Calibri" panose="020F0502020204030204" pitchFamily="34" charset="0"/>
                <a:cs typeface="Times New Roman" panose="02020603050405020304" pitchFamily="18" charset="0"/>
              </a:rPr>
              <a:t> TX).</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TX fees – Fees paid by users to get their TXs included in the block, e.g., the difference between inputs and outputs in a Bitcoin TX.</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On the left, we have a screenshot of a mining reward from a Bitcoin block. It also shows the block difficulty and miner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SlushPool</a:t>
            </a:r>
            <a:r>
              <a:rPr lang="en-AU" sz="1200" dirty="0">
                <a:effectLst/>
                <a:latin typeface="Calibri" panose="020F0502020204030204" pitchFamily="34" charset="0"/>
                <a:ea typeface="Calibri" panose="020F0502020204030204" pitchFamily="34" charset="0"/>
                <a:cs typeface="Times New Roman" panose="02020603050405020304" pitchFamily="18" charset="0"/>
              </a:rPr>
              <a: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shows that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SlushPool</a:t>
            </a:r>
            <a:r>
              <a:rPr lang="en-AU" sz="1200" dirty="0">
                <a:effectLst/>
                <a:latin typeface="Calibri" panose="020F0502020204030204" pitchFamily="34" charset="0"/>
                <a:ea typeface="Calibri" panose="020F0502020204030204" pitchFamily="34" charset="0"/>
                <a:cs typeface="Times New Roman" panose="02020603050405020304" pitchFamily="18" charset="0"/>
              </a:rPr>
              <a:t> received 6.25 BTC as the block reward and 0.2449… BTC as TX fee.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On the right we have such information from Ethereum:</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At the top, we have a list of TXs that were included in the block.</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Miner is Nanopool</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there are both a block reward and TXs fees, a bit of Ether is destroyed as well.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London upgrade included Ethereum Improvement Proposal ("EIP") 1559, a mechanism for reducing transaction fee volatility. The mechanism causes a portion of the Ether paid in transaction fees for each block to be destroyed rather than given to the miner, reducing the inflation rate of Ether and potentially resulting in periods of deflation.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CC27A11D-AD98-434C-A1DD-B0717C45F4BF}" type="slidenum">
              <a:rPr lang="en-AU" smtClean="0"/>
              <a:t>25</a:t>
            </a:fld>
            <a:endParaRPr lang="en-AU" dirty="0"/>
          </a:p>
        </p:txBody>
      </p:sp>
    </p:spTree>
    <p:extLst>
      <p:ext uri="{BB962C8B-B14F-4D97-AF65-F5344CB8AC3E}">
        <p14:creationId xmlns:p14="http://schemas.microsoft.com/office/powerpoint/2010/main" val="40936665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Miners who build valid blocks get rewarded for their effort in 2 ways:</a:t>
            </a:r>
          </a:p>
          <a:p>
            <a:pPr marL="342900" lvl="0" indent="-342900">
              <a:lnSpc>
                <a:spcPct val="107000"/>
              </a:lnSpc>
              <a:spcAft>
                <a:spcPts val="800"/>
              </a:spcAft>
              <a:buFont typeface="+mj-lt"/>
              <a:buAutoNum type="arabicPeriod"/>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Block reward</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With each block built, new cryptocurrencies are generated and assigned to the miner.</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block reward is added as a special TX into the block, called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coinbase</a:t>
            </a:r>
            <a:r>
              <a:rPr lang="en-AU" sz="1200" dirty="0">
                <a:effectLst/>
                <a:latin typeface="Calibri" panose="020F0502020204030204" pitchFamily="34" charset="0"/>
                <a:ea typeface="Calibri" panose="020F0502020204030204" pitchFamily="34" charset="0"/>
                <a:cs typeface="Times New Roman" panose="02020603050405020304" pitchFamily="18" charset="0"/>
              </a:rPr>
              <a:t> TX.</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Reward halved every 210,000 blocks, e.g., 6.25 BTC since May 2020, 12.5 BTC reward in 2016, and 50 BTC initially.</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Eventually, the reward will round down to zero, and the limit of 21 million bitcoins will be reached approximately in 2140. The miner’s effort will then be rewarded by TX fees only.</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Ethereum (we are jumping the Ethereum discussion a bit here just for the same of a comparison)</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block reward is credited to the miner’s address.</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Ethereum reward adjustment is not regular like in Bitcoin, e.g., 2 ETH since block# 7,280,000, 3 ETH between 4,370,000 &amp; 7,279,999, and 5 ETH initially.</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Also, Ether has no supply cap.</a:t>
            </a:r>
          </a:p>
          <a:p>
            <a:pPr marL="342900" lvl="0" indent="-342900">
              <a:lnSpc>
                <a:spcPct val="107000"/>
              </a:lnSpc>
              <a:spcAft>
                <a:spcPts val="800"/>
              </a:spcAft>
              <a:buFont typeface="+mj-lt"/>
              <a:buAutoNum type="arabicPeriod"/>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TX fees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Miners can collect fees from TXs they include in the block.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Hence, they are incentivised to prioritise TXs that pay higher fees.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Typically higher TX fee increases the chance of a TX getting included in a block soon.</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TX fees can be complex and how they are charged changes across BC platforms, e.g.,</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London upgrade in Ethereum since </a:t>
            </a:r>
            <a:r>
              <a:rPr lang="en-AU" dirty="0"/>
              <a:t>block# 12,965,000  </a:t>
            </a:r>
            <a:r>
              <a:rPr lang="en-AU" sz="1200" dirty="0">
                <a:effectLst/>
                <a:latin typeface="Calibri" panose="020F0502020204030204" pitchFamily="34" charset="0"/>
                <a:ea typeface="Calibri" panose="020F0502020204030204" pitchFamily="34" charset="0"/>
                <a:cs typeface="Times New Roman" panose="02020603050405020304" pitchFamily="18" charset="0"/>
              </a:rPr>
              <a:t>burn a portion of the Ether paid in transaction fees for each block to be destroyed rather than given to the miner. </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Essentially base fee (which is dynamic) is removed and miners are only allowed to retain what was paid above the base fee.</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reduces the inflation rate of Ether and potentially results in periods of deflation. See https://eips.ethereum.org/EIPS/eip-1559</a:t>
            </a:r>
          </a:p>
        </p:txBody>
      </p:sp>
      <p:sp>
        <p:nvSpPr>
          <p:cNvPr id="4" name="Slide Number Placeholder 3"/>
          <p:cNvSpPr>
            <a:spLocks noGrp="1"/>
          </p:cNvSpPr>
          <p:nvPr>
            <p:ph type="sldNum" sz="quarter" idx="5"/>
          </p:nvPr>
        </p:nvSpPr>
        <p:spPr/>
        <p:txBody>
          <a:bodyPr/>
          <a:lstStyle/>
          <a:p>
            <a:fld id="{CC27A11D-AD98-434C-A1DD-B0717C45F4BF}" type="slidenum">
              <a:rPr lang="en-AU" smtClean="0"/>
              <a:t>26</a:t>
            </a:fld>
            <a:endParaRPr lang="en-AU" dirty="0"/>
          </a:p>
        </p:txBody>
      </p:sp>
    </p:spTree>
    <p:extLst>
      <p:ext uri="{BB962C8B-B14F-4D97-AF65-F5344CB8AC3E}">
        <p14:creationId xmlns:p14="http://schemas.microsoft.com/office/powerpoint/2010/main" val="29354570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Ethereum fully supports smart contracts (SCs), it's considered a 2nd generation BC.</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SCs are small programs that execute on a DLT. More on SCs in the next class.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Even Bitcoin supports a limited set of SC features. However, it's Ethereum that demonstrated the true power of SCs.</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With the introduction of SCs, the Ethereum ledger enabled the storage and transaction of any kind of data.</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Ethereum was conceived in 2013 by Vitalik Buterin. In 2014, development work began and was crowdfunded, and the network went live on 30 July 2015.</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Development was funded by an online public crowd sale from July to Aug 2014, in which participants bought the Ethereum value token (Ether) with another digital currency, Bitcoin.</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native currency is Ether (ETH).</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ETH balance denominated in Wei (10</a:t>
            </a:r>
            <a:r>
              <a:rPr lang="en-AU" sz="1200" baseline="30000" dirty="0">
                <a:effectLst/>
                <a:latin typeface="Calibri" panose="020F0502020204030204" pitchFamily="34" charset="0"/>
                <a:ea typeface="Calibri" panose="020F0502020204030204" pitchFamily="34" charset="0"/>
                <a:cs typeface="Times New Roman" panose="02020603050405020304" pitchFamily="18" charset="0"/>
              </a:rPr>
              <a:t>18</a:t>
            </a:r>
            <a:r>
              <a:rPr lang="en-AU" sz="1200" dirty="0">
                <a:effectLst/>
                <a:latin typeface="Calibri" panose="020F0502020204030204" pitchFamily="34" charset="0"/>
                <a:ea typeface="Calibri" panose="020F0502020204030204" pitchFamily="34" charset="0"/>
                <a:cs typeface="Times New Roman" panose="02020603050405020304" pitchFamily="18" charset="0"/>
              </a:rPr>
              <a:t> Wei = 1 Ether)</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Today, we have 2</a:t>
            </a:r>
            <a:r>
              <a:rPr lang="en-AU" sz="1200" baseline="30000" dirty="0">
                <a:effectLst/>
                <a:latin typeface="Calibri" panose="020F0502020204030204" pitchFamily="34" charset="0"/>
                <a:ea typeface="Calibri" panose="020F0502020204030204" pitchFamily="34" charset="0"/>
                <a:cs typeface="Times New Roman" panose="02020603050405020304" pitchFamily="18" charset="0"/>
              </a:rPr>
              <a:t>nd</a:t>
            </a:r>
            <a:r>
              <a:rPr lang="en-AU" sz="1200" dirty="0">
                <a:effectLst/>
                <a:latin typeface="Calibri" panose="020F0502020204030204" pitchFamily="34" charset="0"/>
                <a:ea typeface="Calibri" panose="020F0502020204030204" pitchFamily="34" charset="0"/>
                <a:cs typeface="Times New Roman" panose="02020603050405020304" pitchFamily="18" charset="0"/>
              </a:rPr>
              <a:t> version of Ethereum that has a few notable differences from its initial version:</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Consensus</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On Sep 15, 2022, Ethereum switched its consensus algorithm from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PoW</a:t>
            </a:r>
            <a:r>
              <a:rPr lang="en-AU" sz="1200" dirty="0">
                <a:effectLst/>
                <a:latin typeface="Calibri" panose="020F0502020204030204" pitchFamily="34" charset="0"/>
                <a:ea typeface="Calibri" panose="020F0502020204030204" pitchFamily="34" charset="0"/>
                <a:cs typeface="Times New Roman" panose="02020603050405020304" pitchFamily="18" charset="0"/>
              </a:rPr>
              <a:t> to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PoS</a:t>
            </a:r>
            <a:r>
              <a:rPr lang="en-AU" sz="1200" dirty="0">
                <a:effectLst/>
                <a:latin typeface="Calibri" panose="020F0502020204030204" pitchFamily="34" charset="0"/>
                <a:ea typeface="Calibri" panose="020F0502020204030204" pitchFamily="34" charset="0"/>
                <a:cs typeface="Times New Roman" panose="02020603050405020304" pitchFamily="18" charset="0"/>
              </a:rPr>
              <a:t> (Proof of Stake)</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b="0" i="0" dirty="0" err="1">
                <a:solidFill>
                  <a:srgbClr val="666666"/>
                </a:solidFill>
                <a:effectLst/>
                <a:latin typeface="Roboto" panose="02000000000000000000" pitchFamily="2" charset="0"/>
              </a:rPr>
              <a:t>PoS</a:t>
            </a:r>
            <a:r>
              <a:rPr lang="en-AU" b="0" i="0" dirty="0">
                <a:solidFill>
                  <a:srgbClr val="666666"/>
                </a:solidFill>
                <a:effectLst/>
                <a:latin typeface="Roboto" panose="02000000000000000000" pitchFamily="2" charset="0"/>
              </a:rPr>
              <a:t> protocols are a class of consensus algorithms that work by selecting validators/miners in proportion to their quantity of holdings (i.e., stake) in the associated cryptocurrency (ETH).</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b="0" i="0" dirty="0">
                <a:solidFill>
                  <a:srgbClr val="666666"/>
                </a:solidFill>
                <a:effectLst/>
                <a:latin typeface="Roboto" panose="02000000000000000000" pitchFamily="2" charset="0"/>
                <a:ea typeface="Calibri" panose="020F0502020204030204" pitchFamily="34" charset="0"/>
                <a:cs typeface="Times New Roman" panose="02020603050405020304" pitchFamily="18" charset="0"/>
              </a:rPr>
              <a:t>This essentially means that rather than selecting a miner to build the next block based on its computing power, a miner (minors are now called validators) is selected based on the amount of ETH in stakes. The actual protocol is more complicated and we’ll discuss </a:t>
            </a:r>
            <a:r>
              <a:rPr lang="en-AU" sz="1200" b="0" i="0" dirty="0" err="1">
                <a:solidFill>
                  <a:srgbClr val="666666"/>
                </a:solidFill>
                <a:effectLst/>
                <a:latin typeface="Roboto" panose="02000000000000000000" pitchFamily="2" charset="0"/>
                <a:ea typeface="Calibri" panose="020F0502020204030204" pitchFamily="34" charset="0"/>
                <a:cs typeface="Times New Roman" panose="02020603050405020304" pitchFamily="18" charset="0"/>
              </a:rPr>
              <a:t>PoS</a:t>
            </a:r>
            <a:r>
              <a:rPr lang="en-AU" sz="1200" b="0" i="0" dirty="0">
                <a:solidFill>
                  <a:srgbClr val="666666"/>
                </a:solidFill>
                <a:effectLst/>
                <a:latin typeface="Roboto" panose="02000000000000000000" pitchFamily="2" charset="0"/>
                <a:ea typeface="Calibri" panose="020F0502020204030204" pitchFamily="34" charset="0"/>
                <a:cs typeface="Times New Roman" panose="02020603050405020304" pitchFamily="18" charset="0"/>
              </a:rPr>
              <a:t> in a later class.</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original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PoW</a:t>
            </a:r>
            <a:r>
              <a:rPr lang="en-AU" sz="1200" dirty="0">
                <a:effectLst/>
                <a:latin typeface="Calibri" panose="020F0502020204030204" pitchFamily="34" charset="0"/>
                <a:ea typeface="Calibri" panose="020F0502020204030204" pitchFamily="34" charset="0"/>
                <a:cs typeface="Times New Roman" panose="02020603050405020304" pitchFamily="18" charset="0"/>
              </a:rPr>
              <a:t> algorithm was called Ethash. The key difference between Ethash and Bitcoin’s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Hashcash</a:t>
            </a:r>
            <a:r>
              <a:rPr lang="en-AU" sz="1200" dirty="0">
                <a:effectLst/>
                <a:latin typeface="Calibri" panose="020F0502020204030204" pitchFamily="34" charset="0"/>
                <a:ea typeface="Calibri" panose="020F0502020204030204" pitchFamily="34" charset="0"/>
                <a:cs typeface="Times New Roman" panose="02020603050405020304" pitchFamily="18" charset="0"/>
              </a:rPr>
              <a:t> is that it's also memory intensive making it difficult to solve the puzzle with hardware optimisations such as ASICs (Application-Specific Integrated Circuits). GPUs (Graphics Processing Units) were used in Ethereum.</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Initial inter-block time was 13-15 sec. Now blocks are generally more regular at every 12 seconds.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Typically, 12 blocks of confirmation were used in Ethereum 1.0 before assuming a TX is confirmed. However, with the introduction of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PoS</a:t>
            </a:r>
            <a:r>
              <a:rPr lang="en-AU" sz="1200" dirty="0">
                <a:effectLst/>
                <a:latin typeface="Calibri" panose="020F0502020204030204" pitchFamily="34" charset="0"/>
                <a:ea typeface="Calibri" panose="020F0502020204030204" pitchFamily="34" charset="0"/>
                <a:cs typeface="Times New Roman" panose="02020603050405020304" pitchFamily="18" charset="0"/>
              </a:rPr>
              <a:t>, it can be now as high as 64 blocks. However, it is expected to reduce as the protocol undergoes further enhancements.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Ethereum 2.0 is still undergoing transition. E.g., while the current ledger is fully replicated, Ethereum plans to decentralise the ledger using a technique called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sharding</a:t>
            </a:r>
            <a:r>
              <a:rPr lang="en-AU" sz="1200" dirty="0">
                <a:effectLst/>
                <a:latin typeface="Calibri" panose="020F0502020204030204" pitchFamily="34" charset="0"/>
                <a:ea typeface="Calibri" panose="020F0502020204030204" pitchFamily="34" charset="0"/>
                <a:cs typeface="Times New Roman" panose="02020603050405020304" pitchFamily="18" charset="0"/>
              </a:rPr>
              <a:t>. </a:t>
            </a:r>
          </a:p>
          <a:p>
            <a:pPr marL="1257300" lvl="2" indent="-342900">
              <a:lnSpc>
                <a:spcPct val="107000"/>
              </a:lnSpc>
              <a:spcAft>
                <a:spcPts val="800"/>
              </a:spcAft>
              <a:buFont typeface="Arial" panose="020B0604020202020204" pitchFamily="34" charset="0"/>
              <a:buChar char="•"/>
              <a:tabLst>
                <a:tab pos="457200" algn="l"/>
              </a:tabLst>
            </a:pPr>
            <a:r>
              <a:rPr lang="en-AU" sz="1200" dirty="0" err="1">
                <a:effectLst/>
                <a:latin typeface="Calibri" panose="020F0502020204030204" pitchFamily="34" charset="0"/>
                <a:ea typeface="Calibri" panose="020F0502020204030204" pitchFamily="34" charset="0"/>
                <a:cs typeface="Times New Roman" panose="02020603050405020304" pitchFamily="18" charset="0"/>
              </a:rPr>
              <a:t>Sharding</a:t>
            </a:r>
            <a:r>
              <a:rPr lang="en-AU" sz="1200" dirty="0">
                <a:effectLst/>
                <a:latin typeface="Calibri" panose="020F0502020204030204" pitchFamily="34" charset="0"/>
                <a:ea typeface="Calibri" panose="020F0502020204030204" pitchFamily="34" charset="0"/>
                <a:cs typeface="Times New Roman" panose="02020603050405020304" pitchFamily="18" charset="0"/>
              </a:rPr>
              <a:t> will split the ledger into different segments and each segment will have a relatively smaller number of replicas. This enables parallel execution of TXs.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Due to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sharding</a:t>
            </a:r>
            <a:r>
              <a:rPr lang="en-AU" sz="1200" dirty="0">
                <a:effectLst/>
                <a:latin typeface="Calibri" panose="020F0502020204030204" pitchFamily="34" charset="0"/>
                <a:ea typeface="Calibri" panose="020F0502020204030204" pitchFamily="34" charset="0"/>
                <a:cs typeface="Times New Roman" panose="02020603050405020304" pitchFamily="18" charset="0"/>
              </a:rPr>
              <a:t> and the slight reduction in inter-block size, Ethereum 2.0 is expected to handle a much higher number of TXs. Hence, throughout (one of the performance metrics that count the number of TXs processed within a unit of time) is expected to be 2 orders of magnitudes higher than current performance.</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PoS</a:t>
            </a:r>
            <a:r>
              <a:rPr lang="en-AU" sz="1200" dirty="0">
                <a:effectLst/>
                <a:latin typeface="Calibri" panose="020F0502020204030204" pitchFamily="34" charset="0"/>
                <a:ea typeface="Calibri" panose="020F0502020204030204" pitchFamily="34" charset="0"/>
                <a:cs typeface="Times New Roman" panose="02020603050405020304" pitchFamily="18" charset="0"/>
              </a:rPr>
              <a:t> doesn’t waste power to solve a puzzle like in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PoW</a:t>
            </a:r>
            <a:r>
              <a:rPr lang="en-AU" sz="1200" dirty="0">
                <a:effectLst/>
                <a:latin typeface="Calibri" panose="020F0502020204030204" pitchFamily="34" charset="0"/>
                <a:ea typeface="Calibri" panose="020F0502020204030204" pitchFamily="34" charset="0"/>
                <a:cs typeface="Times New Roman" panose="02020603050405020304" pitchFamily="18" charset="0"/>
              </a:rPr>
              <a:t>, the power consumption of Ethereum 2.0 is several orders of magnitude lower than what it used to be before Sep 2022. It is estimated that the power consumption is dropped by </a:t>
            </a:r>
            <a:r>
              <a:rPr lang="en-AU" b="0" i="0" dirty="0">
                <a:solidFill>
                  <a:srgbClr val="CCCCCC"/>
                </a:solidFill>
                <a:effectLst/>
                <a:latin typeface="system-ui"/>
              </a:rPr>
              <a:t>~99.95%.</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b="0" i="0" dirty="0">
                <a:solidFill>
                  <a:srgbClr val="CCCCCC"/>
                </a:solidFill>
                <a:effectLst/>
                <a:latin typeface="system-ui"/>
                <a:ea typeface="Calibri" panose="020F0502020204030204" pitchFamily="34" charset="0"/>
                <a:cs typeface="Times New Roman" panose="02020603050405020304" pitchFamily="18" charset="0"/>
              </a:rPr>
              <a:t>See </a:t>
            </a:r>
            <a:r>
              <a:rPr lang="en-AU" dirty="0">
                <a:effectLst/>
                <a:latin typeface="Helvetica Neue" panose="02000503000000020004" pitchFamily="2" charset="0"/>
              </a:rPr>
              <a:t>https://</a:t>
            </a:r>
            <a:r>
              <a:rPr lang="en-AU" dirty="0" err="1">
                <a:effectLst/>
                <a:latin typeface="Helvetica Neue" panose="02000503000000020004" pitchFamily="2" charset="0"/>
              </a:rPr>
              <a:t>ethereum.org</a:t>
            </a:r>
            <a:r>
              <a:rPr lang="en-AU" dirty="0">
                <a:effectLst/>
                <a:latin typeface="Helvetica Neue" panose="02000503000000020004" pitchFamily="2" charset="0"/>
              </a:rPr>
              <a:t>/</a:t>
            </a:r>
            <a:r>
              <a:rPr lang="en-AU" dirty="0" err="1">
                <a:effectLst/>
                <a:latin typeface="Helvetica Neue" panose="02000503000000020004" pitchFamily="2" charset="0"/>
              </a:rPr>
              <a:t>en</a:t>
            </a:r>
            <a:r>
              <a:rPr lang="en-AU" dirty="0">
                <a:effectLst/>
                <a:latin typeface="Helvetica Neue" panose="02000503000000020004" pitchFamily="2" charset="0"/>
              </a:rPr>
              <a:t>/roadmap/merge/</a:t>
            </a:r>
            <a:r>
              <a:rPr lang="en-AU" sz="1200" dirty="0">
                <a:effectLst/>
                <a:latin typeface="Calibri" panose="020F0502020204030204" pitchFamily="34" charset="0"/>
                <a:cs typeface="Times New Roman" panose="02020603050405020304" pitchFamily="18" charset="0"/>
              </a:rPr>
              <a:t> for high-level details of Ethereum’s transition from version 1.0 to 2.0</a:t>
            </a:r>
            <a:endParaRPr lang="en-AU" dirty="0">
              <a:effectLst/>
              <a:latin typeface="Helvetica Neue" panose="02000503000000020004" pitchFamily="2" charset="0"/>
            </a:endParaRPr>
          </a:p>
        </p:txBody>
      </p:sp>
      <p:sp>
        <p:nvSpPr>
          <p:cNvPr id="4" name="Slide Number Placeholder 3"/>
          <p:cNvSpPr>
            <a:spLocks noGrp="1"/>
          </p:cNvSpPr>
          <p:nvPr>
            <p:ph type="sldNum" sz="quarter" idx="10"/>
          </p:nvPr>
        </p:nvSpPr>
        <p:spPr/>
        <p:txBody>
          <a:bodyPr/>
          <a:lstStyle/>
          <a:p>
            <a:fld id="{001C9F81-DB2C-42C9-B6F6-C5F374D31FE4}" type="slidenum">
              <a:rPr lang="en-AU" smtClean="0"/>
              <a:t>28</a:t>
            </a:fld>
            <a:endParaRPr lang="en-AU" dirty="0"/>
          </a:p>
        </p:txBody>
      </p:sp>
    </p:spTree>
    <p:extLst>
      <p:ext uri="{BB962C8B-B14F-4D97-AF65-F5344CB8AC3E}">
        <p14:creationId xmlns:p14="http://schemas.microsoft.com/office/powerpoint/2010/main" val="22076864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Bitcoin uses UTXO, Ethereum uses the typical account-balance model where the ledger maintains the balance of each account.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An account is bound to the owner’s public key.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TXs and blocks are uniquely identified by their hash values.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TXs from the same account are ordered by a sequence number called the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nonce</a:t>
            </a:r>
            <a:r>
              <a:rPr lang="en-AU" sz="1200" dirty="0">
                <a:effectLst/>
                <a:latin typeface="Calibri" panose="020F0502020204030204" pitchFamily="34" charset="0"/>
                <a:ea typeface="Calibri" panose="020F0502020204030204" pitchFamily="34" charset="0"/>
                <a:cs typeface="Times New Roman" panose="02020603050405020304" pitchFamily="18" charset="0"/>
              </a:rPr>
              <a:t>. This nonce doesn’t have anything to do with the nonce in a block used by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PoW</a:t>
            </a:r>
            <a:r>
              <a:rPr lang="en-AU" sz="1200" dirty="0">
                <a:effectLst/>
                <a:latin typeface="Calibri" panose="020F0502020204030204" pitchFamily="34" charset="0"/>
                <a:ea typeface="Calibri" panose="020F0502020204030204" pitchFamily="34" charset="0"/>
                <a:cs typeface="Times New Roman" panose="02020603050405020304" pitchFamily="18" charset="0"/>
              </a:rPr>
              <a:t> protocols.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we saw with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Etherscan</a:t>
            </a:r>
            <a:r>
              <a:rPr lang="en-AU" sz="1200" dirty="0">
                <a:effectLst/>
                <a:latin typeface="Calibri" panose="020F0502020204030204" pitchFamily="34" charset="0"/>
                <a:ea typeface="Calibri" panose="020F0502020204030204" pitchFamily="34" charset="0"/>
                <a:cs typeface="Times New Roman" panose="02020603050405020304" pitchFamily="18" charset="0"/>
              </a:rPr>
              <a:t> a TX has a hash, from &amp; to address, nonce, value or data, and a TX fee.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Ethereum, TX fee has 2 parts, a gas limit and a gas price. We’ll soon discuss gas…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Gas limit - is the maximum amount of gas the TX issue is willing to spend.</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Gas price - is the amount of Ether the TX owner is willing to pay for a unit of gas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a TX is included in a block, block no, actual gas used, actual fee, etc., are available.</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29</a:t>
            </a:fld>
            <a:endParaRPr lang="en-AU"/>
          </a:p>
        </p:txBody>
      </p:sp>
    </p:spTree>
    <p:extLst>
      <p:ext uri="{BB962C8B-B14F-4D97-AF65-F5344CB8AC3E}">
        <p14:creationId xmlns:p14="http://schemas.microsoft.com/office/powerpoint/2010/main" val="18284741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most public BC platforms, the sender decides the TX fee to offer.</a:t>
            </a:r>
          </a:p>
          <a:p>
            <a:pPr marL="628650" lvl="1"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it can be 0, some platforms set a minimum TX fee, e.g., Ethereum has a minimum fee, but the miner may decide to change that.</a:t>
            </a:r>
          </a:p>
          <a:p>
            <a:pPr marL="171450"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Miners prefer TXs with higher fees as it is part of their income.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 are a few altruistic miners who don’t care about mining fees. Or miners charge no fee from these TXs.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Because of these, occasionally you would see even TXs with no or very low fees may get included in a block.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Typically, a higher TX fee increases the chance of a TX getting included in a block soon.</a:t>
            </a:r>
          </a:p>
          <a:p>
            <a:pPr marL="628650" lvl="1"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E.g., the CDF shows that Ethereum TXs with high fees are included faster, while TXs with low fees can be significantly delayed. Even for the same TX fee, some TXs may experience substantial delays.</a:t>
            </a:r>
          </a:p>
          <a:p>
            <a:pPr marL="171450"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TX fees are dynamic and depend on many factors:</a:t>
            </a:r>
          </a:p>
          <a:p>
            <a:pPr marL="628650" lvl="1"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No of pending TXs – As the block size is limited (in terms of the block size or gas limit) when too many TXs are pending to be included in a block we have a high demand and limited supply scenario. Similar to other goods in a market, the TX fee goes up as the TX senders with high urgency will start offering higher prices.</a:t>
            </a:r>
          </a:p>
          <a:p>
            <a:pPr marL="628650" lvl="1"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Cryptocurrency price – Typically when the price increases concerning say USD, TXs fee goes down as miners’ effort to maintain their computing infrastructure is reflected in USD. However, when the cryptocurrency price goes up, there can also be an increase in no of TXs increase the number of pending TXs in the pool.</a:t>
            </a:r>
          </a:p>
          <a:p>
            <a:pPr marL="628650" lvl="1"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TX urgency – Users’ urgency depends on the use case, this is common during initial coin offerings (ICOs), gambling, and some NFT (non-fungible token) sales.</a:t>
            </a:r>
          </a:p>
          <a:p>
            <a:pPr marL="628650" lvl="1"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Errors are not uncommon where someone may accidentally put TX value as TX fee. Or an attacker may pay someone’s currency as a TXs fee to any miner who’s able to build that block.</a:t>
            </a:r>
          </a:p>
          <a:p>
            <a:pPr marL="628650" lvl="1"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Due to multiple such factors, TXs fees can vary widely</a:t>
            </a:r>
          </a:p>
          <a:p>
            <a:pPr marL="171450" lvl="0"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We could use services such as ETH gas station to get an estimate on a suitable TX fee depending on how soon we want the TX to be included in a block. Note that since July 2023 ETH gas station is no longer in operation.</a:t>
            </a:r>
          </a:p>
          <a:p>
            <a:pPr marL="628650" lvl="1"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Wallets like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Metamask</a:t>
            </a:r>
            <a:r>
              <a:rPr lang="en-AU" sz="1200" dirty="0">
                <a:effectLst/>
                <a:latin typeface="Calibri" panose="020F0502020204030204" pitchFamily="34" charset="0"/>
                <a:ea typeface="Calibri" panose="020F0502020204030204" pitchFamily="34" charset="0"/>
                <a:cs typeface="Times New Roman" panose="02020603050405020304" pitchFamily="18" charset="0"/>
              </a:rPr>
              <a:t> and Ethereum node can also give you an estimate. </a:t>
            </a:r>
          </a:p>
          <a:p>
            <a:pPr marL="628650" lvl="1"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services use various algorithms ranging from calculating mean/median value and moving averages to machine learning.</a:t>
            </a:r>
          </a:p>
        </p:txBody>
      </p:sp>
      <p:sp>
        <p:nvSpPr>
          <p:cNvPr id="4" name="Slide Number Placeholder 3"/>
          <p:cNvSpPr>
            <a:spLocks noGrp="1"/>
          </p:cNvSpPr>
          <p:nvPr>
            <p:ph type="sldNum" sz="quarter" idx="5"/>
          </p:nvPr>
        </p:nvSpPr>
        <p:spPr/>
        <p:txBody>
          <a:bodyPr/>
          <a:lstStyle/>
          <a:p>
            <a:fld id="{CC27A11D-AD98-434C-A1DD-B0717C45F4BF}" type="slidenum">
              <a:rPr lang="en-AU" smtClean="0"/>
              <a:t>30</a:t>
            </a:fld>
            <a:endParaRPr lang="en-AU" dirty="0"/>
          </a:p>
        </p:txBody>
      </p:sp>
    </p:spTree>
    <p:extLst>
      <p:ext uri="{BB962C8B-B14F-4D97-AF65-F5344CB8AC3E}">
        <p14:creationId xmlns:p14="http://schemas.microsoft.com/office/powerpoint/2010/main" val="3419609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AU" dirty="0"/>
              <a:t>Let’s have a crash course in cryptography.</a:t>
            </a:r>
          </a:p>
          <a:p>
            <a:pPr marL="171450" indent="-171450">
              <a:buFont typeface="Arial" panose="020B0604020202020204" pitchFamily="34" charset="0"/>
              <a:buChar char="•"/>
            </a:pPr>
            <a:r>
              <a:rPr lang="en-AU" dirty="0"/>
              <a:t>If you are not familiar with the basic ideas presented in the next couple of slides, it is highly recommended that you self learn a bit about them. </a:t>
            </a:r>
            <a:r>
              <a:rPr lang="en-AU" dirty="0">
                <a:hlinkClick r:id="rId3"/>
              </a:rPr>
              <a:t>Cryptography | Computer science | Computing | Khan Academy</a:t>
            </a:r>
            <a:r>
              <a:rPr lang="en-AU" dirty="0"/>
              <a:t> would be a good starting point if you want to start from very basics.</a:t>
            </a:r>
          </a:p>
        </p:txBody>
      </p:sp>
      <p:sp>
        <p:nvSpPr>
          <p:cNvPr id="4" name="Slide Number Placeholder 3"/>
          <p:cNvSpPr>
            <a:spLocks noGrp="1"/>
          </p:cNvSpPr>
          <p:nvPr>
            <p:ph type="sldNum" sz="quarter" idx="5"/>
          </p:nvPr>
        </p:nvSpPr>
        <p:spPr/>
        <p:txBody>
          <a:bodyPr/>
          <a:lstStyle/>
          <a:p>
            <a:fld id="{9A496215-5E4C-414D-A8DB-C38AA7CF7C2A}" type="slidenum">
              <a:rPr lang="en-AU" smtClean="0"/>
              <a:pPr/>
              <a:t>3</a:t>
            </a:fld>
            <a:endParaRPr lang="en-AU" dirty="0"/>
          </a:p>
        </p:txBody>
      </p:sp>
    </p:spTree>
    <p:extLst>
      <p:ext uri="{BB962C8B-B14F-4D97-AF65-F5344CB8AC3E}">
        <p14:creationId xmlns:p14="http://schemas.microsoft.com/office/powerpoint/2010/main" val="40378656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Let’s now discuss a bit about how TX fees are calculated.</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TXs fees are defined in a unit called gas.</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Gas is a unit of account within Ethereum used in the calculation of the TX fee. This determines the amount of ETH a TX's sender must pay to the miner/validator who includes the TX in the blockchain.</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Gas is calculated based on the computational complexity and storage needed to execute a set of operations/instructions triggered by a TX.</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More complex computations or more storage means more cost. Hence, the gas acts as a fee to limit resource usage on the Ethereum network. </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400" dirty="0">
                <a:effectLst/>
                <a:latin typeface="Calibri" panose="020F0502020204030204" pitchFamily="34" charset="0"/>
                <a:ea typeface="Calibri" panose="020F0502020204030204" pitchFamily="34" charset="0"/>
                <a:cs typeface="Times New Roman" panose="02020603050405020304" pitchFamily="18" charset="0"/>
              </a:rPr>
              <a:t>Offered TX fee consists of 2 parts, a gas limit and a gas price.</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400" dirty="0">
                <a:effectLst/>
                <a:latin typeface="Calibri" panose="020F0502020204030204" pitchFamily="34" charset="0"/>
                <a:ea typeface="Calibri" panose="020F0502020204030204" pitchFamily="34" charset="0"/>
                <a:cs typeface="Times New Roman" panose="02020603050405020304" pitchFamily="18" charset="0"/>
              </a:rPr>
              <a:t>This is like the fuel cost of going on a trip. Depending on the efficiency of your car, you will need a certain number of litres of fuel. Then there is the fuel price. So, the total fuel cost is = no litters of fuel x price per litre.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Gas limit:</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There is a fixed gas cost (aka base cost) for a basic cryptocurrency TX. Currently, it is set to 21,000 units.</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If your TX include data or execute a smart contract method, then you must pay additional gas in proportion to the size of the data or complexity of bytecode instructions that are executed by the smart contract.</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Further, additional gas cost needs to be paid for the deployment of a new contract.</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Gas limit is also useful for the smart contract user, particularly to guard against errors such as infinite loops where bad code could quickly exhaust your Ether. </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However, if we set a low limit, we run the risk of exceeding the gas limit before our code finish execution. If so, TX is reverted, but you lose the TX fee.</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Anyway, we don’t want to set a very high limit as Ethereum nodes don’t also like excessively gas-consuming TXs due to the risk of denial service (DoS) attacks.</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400" dirty="0">
                <a:effectLst/>
                <a:latin typeface="Calibri" panose="020F0502020204030204" pitchFamily="34" charset="0"/>
                <a:ea typeface="Calibri" panose="020F0502020204030204" pitchFamily="34" charset="0"/>
                <a:cs typeface="Times New Roman" panose="02020603050405020304" pitchFamily="18" charset="0"/>
              </a:rPr>
              <a:t>We can estimate how much gas a smart contract-related TX may consume. However, in practice, we set a slightly higher gas limit to accommodate any unforeseen changes in the size of data or code behaviour.</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Gas price</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Is the fee we are willing to pay for a single unit of gas? This should be specified in ETH.</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400" dirty="0">
                <a:effectLst/>
                <a:latin typeface="Calibri" panose="020F0502020204030204" pitchFamily="34" charset="0"/>
                <a:ea typeface="Calibri" panose="020F0502020204030204" pitchFamily="34" charset="0"/>
                <a:cs typeface="Times New Roman" panose="02020603050405020304" pitchFamily="18" charset="0"/>
              </a:rPr>
              <a:t>Gas prices are typically denominated in </a:t>
            </a:r>
            <a:r>
              <a:rPr lang="en-AU" sz="1400" dirty="0" err="1">
                <a:effectLst/>
                <a:latin typeface="Calibri" panose="020F0502020204030204" pitchFamily="34" charset="0"/>
                <a:ea typeface="Calibri" panose="020F0502020204030204" pitchFamily="34" charset="0"/>
                <a:cs typeface="Times New Roman" panose="02020603050405020304" pitchFamily="18" charset="0"/>
              </a:rPr>
              <a:t>Gwei</a:t>
            </a:r>
            <a:r>
              <a:rPr lang="en-AU" sz="1400" dirty="0">
                <a:effectLst/>
                <a:latin typeface="Calibri" panose="020F0502020204030204" pitchFamily="34" charset="0"/>
                <a:ea typeface="Calibri" panose="020F0502020204030204" pitchFamily="34" charset="0"/>
                <a:cs typeface="Times New Roman" panose="02020603050405020304" pitchFamily="18" charset="0"/>
              </a:rPr>
              <a:t>, a subunit of ETH equal to 10</a:t>
            </a:r>
            <a:r>
              <a:rPr lang="en-AU" sz="1400" baseline="30000" dirty="0">
                <a:effectLst/>
                <a:latin typeface="Calibri" panose="020F0502020204030204" pitchFamily="34" charset="0"/>
                <a:ea typeface="Calibri" panose="020F0502020204030204" pitchFamily="34" charset="0"/>
                <a:cs typeface="Times New Roman" panose="02020603050405020304" pitchFamily="18" charset="0"/>
              </a:rPr>
              <a:t>−9</a:t>
            </a:r>
            <a:r>
              <a:rPr lang="en-AU" sz="1400" dirty="0">
                <a:effectLst/>
                <a:latin typeface="Calibri" panose="020F0502020204030204" pitchFamily="34" charset="0"/>
                <a:ea typeface="Calibri" panose="020F0502020204030204" pitchFamily="34" charset="0"/>
                <a:cs typeface="Times New Roman" panose="02020603050405020304" pitchFamily="18" charset="0"/>
              </a:rPr>
              <a:t> ETH.</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While this is at the user’s discretion, if you offer to pay a much lower value compared to the market price, your TX could get delayed or even get dropped. Alternatively, you could increase the chance of including TX faster by offering to pay a higher gas price.</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Gas price is dynamic and reflects the number of pending TXs. Some recommendations are available, e.g., services like ETH Gas Station and wallets like </a:t>
            </a:r>
            <a:r>
              <a:rPr lang="en-AU" sz="1400" dirty="0" err="1">
                <a:effectLst/>
                <a:latin typeface="Calibri" panose="020F0502020204030204" pitchFamily="34" charset="0"/>
                <a:ea typeface="Calibri" panose="020F0502020204030204" pitchFamily="34" charset="0"/>
                <a:cs typeface="Times New Roman" panose="02020603050405020304" pitchFamily="18" charset="0"/>
              </a:rPr>
              <a:t>Metamask</a:t>
            </a:r>
            <a:r>
              <a:rPr lang="en-AU" sz="1400" dirty="0">
                <a:effectLst/>
                <a:latin typeface="Calibri" panose="020F0502020204030204" pitchFamily="34" charset="0"/>
                <a:ea typeface="Calibri" panose="020F0502020204030204" pitchFamily="34" charset="0"/>
                <a:cs typeface="Times New Roman" panose="02020603050405020304" pitchFamily="18" charset="0"/>
              </a:rPr>
              <a:t>.</a:t>
            </a:r>
          </a:p>
          <a:p>
            <a:pPr marL="1257300" lvl="2" indent="-342900">
              <a:lnSpc>
                <a:spcPct val="107000"/>
              </a:lnSpc>
              <a:spcAft>
                <a:spcPts val="800"/>
              </a:spcAft>
              <a:buFont typeface="Arial" panose="020B0604020202020204" pitchFamily="34" charset="0"/>
              <a:buChar char="•"/>
              <a:tabLst>
                <a:tab pos="457200" algn="l"/>
              </a:tabLst>
            </a:pPr>
            <a:r>
              <a:rPr lang="en-AU" sz="2400" noProof="0" dirty="0"/>
              <a:t>Set higher gas prices if the inclusion of TX is urgent</a:t>
            </a:r>
            <a:r>
              <a:rPr lang="en-AU" sz="2400" dirty="0"/>
              <a:t> </a:t>
            </a:r>
          </a:p>
          <a:p>
            <a:pPr marL="1257300" lvl="2" indent="-342900">
              <a:lnSpc>
                <a:spcPct val="107000"/>
              </a:lnSpc>
              <a:spcAft>
                <a:spcPts val="800"/>
              </a:spcAft>
              <a:buFont typeface="Arial" panose="020B0604020202020204" pitchFamily="34" charset="0"/>
              <a:buChar char="•"/>
              <a:tabLst>
                <a:tab pos="457200" algn="l"/>
              </a:tabLst>
            </a:pPr>
            <a:r>
              <a:rPr lang="en-AU" sz="2400" noProof="0" dirty="0"/>
              <a:t>Set lower ga</a:t>
            </a:r>
            <a:r>
              <a:rPr lang="en-AU" sz="2400" dirty="0"/>
              <a:t>s prices if TX inclusion is not (time) critical</a:t>
            </a:r>
            <a:endParaRPr lang="en-AU"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001C9F81-DB2C-42C9-B6F6-C5F374D31FE4}" type="slidenum">
              <a:rPr lang="en-AU" smtClean="0"/>
              <a:t>31</a:t>
            </a:fld>
            <a:endParaRPr lang="en-AU" dirty="0"/>
          </a:p>
        </p:txBody>
      </p:sp>
    </p:spTree>
    <p:extLst>
      <p:ext uri="{BB962C8B-B14F-4D97-AF65-F5344CB8AC3E}">
        <p14:creationId xmlns:p14="http://schemas.microsoft.com/office/powerpoint/2010/main" val="32138145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AU" dirty="0"/>
              <a:t>There are two gas limits in Ethereum.</a:t>
            </a:r>
          </a:p>
          <a:p>
            <a:pPr marL="171450" indent="-171450">
              <a:buFont typeface="Arial" panose="020B0604020202020204" pitchFamily="34" charset="0"/>
              <a:buChar char="•"/>
            </a:pPr>
            <a:r>
              <a:rPr lang="en-AU" dirty="0"/>
              <a:t>TX gas limit is the maximum gas the TX sender is willing to pay.</a:t>
            </a:r>
          </a:p>
          <a:p>
            <a:pPr marL="628650" lvl="1" indent="-171450">
              <a:buFont typeface="Arial" panose="020B0604020202020204" pitchFamily="34" charset="0"/>
              <a:buChar char="•"/>
            </a:pPr>
            <a:r>
              <a:rPr lang="en-AU" dirty="0"/>
              <a:t>Gas used is the actual gas consumed by the TX and is set once the TX is included in a block.</a:t>
            </a:r>
          </a:p>
          <a:p>
            <a:pPr marL="628650" lvl="1" indent="-171450">
              <a:buFont typeface="Arial" panose="020B0604020202020204" pitchFamily="34" charset="0"/>
              <a:buChar char="•"/>
            </a:pPr>
            <a:r>
              <a:rPr lang="en-AU" dirty="0"/>
              <a:t>Gas used &lt;= gas limit.</a:t>
            </a:r>
          </a:p>
          <a:p>
            <a:pPr marL="628650" lvl="1" indent="-171450">
              <a:buFont typeface="Arial" panose="020B0604020202020204" pitchFamily="34" charset="0"/>
              <a:buChar char="•"/>
            </a:pPr>
            <a:r>
              <a:rPr lang="en-AU" dirty="0"/>
              <a:t>Else, TX will fail and state changes are reverted. However, the TX sender is charged up to the gas limit specified.</a:t>
            </a:r>
          </a:p>
          <a:p>
            <a:pPr marL="628650" lvl="1" indent="-171450">
              <a:buFont typeface="Arial" panose="020B0604020202020204" pitchFamily="34" charset="0"/>
              <a:buChar char="•"/>
            </a:pPr>
            <a:r>
              <a:rPr lang="en-AU" dirty="0"/>
              <a:t>We can estimate how much gas a particular TX is likely to use. However, there’s a possibility that other transactions may execute between the gas estimation and the inclusion of the said TX in a block. Due to the ledger changes caused by those TXs, the actual gas used could be higher than the initial estimate. Hence, it’s a good practice a set a slightly higher gas limit than the estimate, e.g., a 20% increase.</a:t>
            </a:r>
          </a:p>
          <a:p>
            <a:pPr marL="171450" indent="-171450">
              <a:buFont typeface="Arial" panose="020B0604020202020204" pitchFamily="34" charset="0"/>
              <a:buChar char="•"/>
            </a:pPr>
            <a:r>
              <a:rPr lang="en-AU" dirty="0"/>
              <a:t>Block gas limit </a:t>
            </a:r>
          </a:p>
          <a:p>
            <a:pPr marL="628650" lvl="1" indent="-171450">
              <a:buFont typeface="Arial" panose="020B0604020202020204" pitchFamily="34" charset="0"/>
              <a:buChar char="•"/>
            </a:pPr>
            <a:r>
              <a:rPr lang="en-AU" dirty="0"/>
              <a:t>The sum of gas used by all TXs included in a block can’t exceed this limit, making it a limit of complexity for new blocks.</a:t>
            </a:r>
          </a:p>
          <a:p>
            <a:pPr marL="628650" lvl="1" indent="-171450">
              <a:buFont typeface="Arial" panose="020B0604020202020204" pitchFamily="34" charset="0"/>
              <a:buChar char="•"/>
            </a:pPr>
            <a:r>
              <a:rPr lang="en-AU" dirty="0"/>
              <a:t>This limit is set by the miners. However, a miner can’t set a very high value that the rest of the network is unlikely to accept.</a:t>
            </a:r>
          </a:p>
          <a:p>
            <a:pPr marL="628650" lvl="1" indent="-171450">
              <a:buFont typeface="Arial" panose="020B0604020202020204" pitchFamily="34" charset="0"/>
              <a:buChar char="•"/>
            </a:pPr>
            <a:r>
              <a:rPr lang="en-AU" dirty="0"/>
              <a:t>As the limit is based on gas used, not gas price, it is not influenced by variations the user has power over, e.g., underbidding the market price.</a:t>
            </a:r>
          </a:p>
          <a:p>
            <a:pPr marL="628650" lvl="1"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Current max block size is around 30,000,000 gas. About 18 months ago it was 10M, which increased to 30M in a couple of steps. </a:t>
            </a:r>
          </a:p>
          <a:p>
            <a:pPr marL="628650" lvl="1" indent="-171450">
              <a:buFont typeface="Arial" panose="020B0604020202020204" pitchFamily="34" charset="0"/>
              <a:buChar char="•"/>
            </a:pPr>
            <a:r>
              <a:rPr lang="en-AU" sz="1200" dirty="0">
                <a:effectLst/>
                <a:latin typeface="Calibri" panose="020F0502020204030204" pitchFamily="34" charset="0"/>
                <a:ea typeface="Calibri" panose="020F0502020204030204" pitchFamily="34" charset="0"/>
                <a:cs typeface="Times New Roman" panose="02020603050405020304" pitchFamily="18" charset="0"/>
              </a:rPr>
              <a:t>In a 30M gas block we can include up to 1,428 TXs in a block (min of 21,000 gas per TX). Whereas in Bitcoin we can include ~1,500 TXs/block. </a:t>
            </a:r>
          </a:p>
          <a:p>
            <a:pPr marL="628650" lvl="1" indent="-171450">
              <a:buFont typeface="Arial" panose="020B0604020202020204" pitchFamily="34" charset="0"/>
              <a:buChar char="•"/>
            </a:pPr>
            <a:r>
              <a:rPr lang="en-AU" dirty="0"/>
              <a:t>Because larger blocks mean more TXs per block, it increases the number of TXs processed within a unit time, aka TX throughput.</a:t>
            </a:r>
          </a:p>
          <a:p>
            <a:pPr marL="1085850" lvl="2" indent="-171450">
              <a:buFont typeface="Arial" panose="020B0604020202020204" pitchFamily="34" charset="0"/>
              <a:buChar char="•"/>
            </a:pPr>
            <a:r>
              <a:rPr lang="en-AU" dirty="0"/>
              <a:t>While a higher block gas limit helps to increase the TX throughput, it is nontrivial to understand how the bound relates to throughput (more on this in a later class).</a:t>
            </a:r>
          </a:p>
          <a:p>
            <a:pPr marL="171450" indent="-171450">
              <a:buFont typeface="Arial" panose="020B0604020202020204" pitchFamily="34" charset="0"/>
              <a:buChar char="•"/>
            </a:pPr>
            <a:endParaRPr lang="en-AU" dirty="0"/>
          </a:p>
          <a:p>
            <a:pPr marL="171450" indent="-171450">
              <a:buFont typeface="Arial" panose="020B0604020202020204" pitchFamily="34" charset="0"/>
              <a:buChar char="•"/>
            </a:pPr>
            <a:endParaRPr lang="en-AU" dirty="0"/>
          </a:p>
        </p:txBody>
      </p:sp>
      <p:sp>
        <p:nvSpPr>
          <p:cNvPr id="4" name="Slide Number Placeholder 3"/>
          <p:cNvSpPr>
            <a:spLocks noGrp="1"/>
          </p:cNvSpPr>
          <p:nvPr>
            <p:ph type="sldNum" sz="quarter" idx="5"/>
          </p:nvPr>
        </p:nvSpPr>
        <p:spPr/>
        <p:txBody>
          <a:bodyPr/>
          <a:lstStyle/>
          <a:p>
            <a:fld id="{CC27A11D-AD98-434C-A1DD-B0717C45F4BF}" type="slidenum">
              <a:rPr lang="en-AU" smtClean="0"/>
              <a:t>32</a:t>
            </a:fld>
            <a:endParaRPr lang="en-AU" dirty="0"/>
          </a:p>
        </p:txBody>
      </p:sp>
    </p:spTree>
    <p:extLst>
      <p:ext uri="{BB962C8B-B14F-4D97-AF65-F5344CB8AC3E}">
        <p14:creationId xmlns:p14="http://schemas.microsoft.com/office/powerpoint/2010/main" val="42412388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talk about block format in Ethereum.</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block keeps track of the entire state known as the world or global state. The world state consists of:</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All account-balances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SC code</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Data stored by SCs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we can see from the diagram, an Ethereum block is more complicated than Bitcoin because it also keeps track of TXs and outputs/results of TXs.</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results of a TX is called the TXs receipt and they reflect changes in the ledger state due to the TX.</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Each of these data is captured in a block as the root of the respective Merkel tree.</a:t>
            </a:r>
          </a:p>
          <a:p>
            <a:pPr marL="800100" lvl="1" indent="-342900">
              <a:lnSpc>
                <a:spcPct val="107000"/>
              </a:lnSpc>
              <a:spcAft>
                <a:spcPts val="800"/>
              </a:spcAft>
              <a:buFont typeface="Arial" panose="020B0604020202020204" pitchFamily="34" charset="0"/>
              <a:buChar char="•"/>
              <a:tabLst>
                <a:tab pos="457200" algn="l"/>
              </a:tabLst>
            </a:pPr>
            <a:r>
              <a:rPr lang="en-AU" sz="1200" kern="1200" dirty="0">
                <a:solidFill>
                  <a:schemeClr val="tx1"/>
                </a:solidFill>
                <a:effectLst/>
                <a:latin typeface="+mn-lt"/>
                <a:ea typeface="+mn-ea"/>
                <a:cs typeface="+mn-cs"/>
              </a:rPr>
              <a:t>Merkel tree implementation in Ethereum is called </a:t>
            </a:r>
            <a:r>
              <a:rPr lang="en-AU" sz="1200" kern="1200" dirty="0" err="1">
                <a:solidFill>
                  <a:schemeClr val="tx1"/>
                </a:solidFill>
                <a:effectLst/>
                <a:latin typeface="+mn-lt"/>
                <a:ea typeface="+mn-ea"/>
                <a:cs typeface="+mn-cs"/>
              </a:rPr>
              <a:t>Trie</a:t>
            </a:r>
            <a:r>
              <a:rPr lang="en-AU" sz="1200" kern="1200" dirty="0">
                <a:solidFill>
                  <a:schemeClr val="tx1"/>
                </a:solidFill>
                <a:effectLst/>
                <a:latin typeface="+mn-lt"/>
                <a:ea typeface="+mn-ea"/>
                <a:cs typeface="+mn-cs"/>
              </a:rPr>
              <a:t>.</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9A496215-5E4C-414D-A8DB-C38AA7CF7C2A}" type="slidenum">
              <a:rPr lang="en-AU" smtClean="0"/>
              <a:pPr/>
              <a:t>33</a:t>
            </a:fld>
            <a:endParaRPr lang="en-AU"/>
          </a:p>
        </p:txBody>
      </p:sp>
    </p:spTree>
    <p:extLst>
      <p:ext uri="{BB962C8B-B14F-4D97-AF65-F5344CB8AC3E}">
        <p14:creationId xmlns:p14="http://schemas.microsoft.com/office/powerpoint/2010/main" val="42016163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endParaRPr lang="en-AU"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12-15 sec inter-block time is only marginally higher than the time to propagate the newly generated block to a large fraction of the network. </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Small blocks help Ethereum to achieve short inter-block time, as they can be propagated to other BC nodes much faster.</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Whereas Bitcoin has a 10 min inter-block time giving ample time for a block to propagate.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In Ethereum 1.0, due to the lower inter-block time, it was quite likely that multiple competing valid blocks were created simultaneously while another miner’s newly created block continues to propagate the network.</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To overcome this problem Ethereum 1.0 used a protocol called GHOST (Greedy Heaviest Observed Subtree).</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GHOST is a bit complicated. The main idea was to link up orphaned blocks (in Ethereum’s terminology they are called </a:t>
            </a:r>
            <a:r>
              <a:rPr lang="en-AU" sz="1400" i="1" dirty="0">
                <a:effectLst/>
                <a:latin typeface="Calibri" panose="020F0502020204030204" pitchFamily="34" charset="0"/>
                <a:ea typeface="Calibri" panose="020F0502020204030204" pitchFamily="34" charset="0"/>
                <a:cs typeface="Times New Roman" panose="02020603050405020304" pitchFamily="18" charset="0"/>
              </a:rPr>
              <a:t>uncle blocks</a:t>
            </a:r>
            <a:r>
              <a:rPr lang="en-AU" sz="1400" dirty="0">
                <a:effectLst/>
                <a:latin typeface="Calibri" panose="020F0502020204030204" pitchFamily="34" charset="0"/>
                <a:ea typeface="Calibri" panose="020F0502020204030204" pitchFamily="34" charset="0"/>
                <a:cs typeface="Times New Roman" panose="02020603050405020304" pitchFamily="18" charset="0"/>
              </a:rPr>
              <a:t>) with successor blocks to make a computationally heavier chain. Following Nakamoto consensus heaviest chain eventually wins (not the longest chain of blocks).</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600" dirty="0">
                <a:effectLst/>
                <a:latin typeface="Calibri" panose="020F0502020204030204" pitchFamily="34" charset="0"/>
                <a:ea typeface="Calibri" panose="020F0502020204030204" pitchFamily="34" charset="0"/>
                <a:cs typeface="Times New Roman" panose="02020603050405020304" pitchFamily="18" charset="0"/>
              </a:rPr>
              <a:t>Uncle - </a:t>
            </a:r>
            <a:r>
              <a:rPr lang="en-AU" sz="1400" b="0" i="0" kern="1200" dirty="0">
                <a:solidFill>
                  <a:schemeClr val="tx1"/>
                </a:solidFill>
                <a:effectLst/>
                <a:latin typeface="+mn-lt"/>
                <a:ea typeface="+mn-ea"/>
                <a:cs typeface="+mn-cs"/>
              </a:rPr>
              <a:t>a child of a parent of a parent of a block that is not the parent</a:t>
            </a:r>
            <a:endParaRPr lang="en-AU" sz="1600" dirty="0">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 weight is determined based on the number of uncle blocks attached to a block.</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Miners reference uncle blocks to add weight to their chain. This recognition is backed by a strong financial incentive mechanism, e.g., miners of uncle blocks receive 87.5% of a standard block reward. For every included uncle, the miner gains an additional 3.125%</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400" dirty="0">
                <a:effectLst/>
                <a:latin typeface="Calibri" panose="020F0502020204030204" pitchFamily="34" charset="0"/>
                <a:ea typeface="Calibri" panose="020F0502020204030204" pitchFamily="34" charset="0"/>
                <a:cs typeface="Times New Roman" panose="02020603050405020304" pitchFamily="18" charset="0"/>
              </a:rPr>
              <a:t>As per the Ethereum 2.0 protocol, only 1 miner is randomly selected to propose a block in a given round. Therefore, it is not susceptible to simultaneous block generation.</a:t>
            </a:r>
          </a:p>
          <a:p>
            <a:pPr marL="342900" lvl="0" indent="-342900">
              <a:lnSpc>
                <a:spcPct val="107000"/>
              </a:lnSpc>
              <a:spcAft>
                <a:spcPts val="800"/>
              </a:spcAft>
              <a:buFont typeface="Arial" panose="020B0604020202020204" pitchFamily="34" charset="0"/>
              <a:buChar char="•"/>
              <a:tabLst>
                <a:tab pos="457200" algn="l"/>
              </a:tabLst>
            </a:pPr>
            <a:endParaRPr lang="en-AU"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001C9F81-DB2C-42C9-B6F6-C5F374D31FE4}" type="slidenum">
              <a:rPr lang="en-AU" smtClean="0"/>
              <a:t>34</a:t>
            </a:fld>
            <a:endParaRPr lang="en-AU" dirty="0"/>
          </a:p>
        </p:txBody>
      </p:sp>
    </p:spTree>
    <p:extLst>
      <p:ext uri="{BB962C8B-B14F-4D97-AF65-F5344CB8AC3E}">
        <p14:creationId xmlns:p14="http://schemas.microsoft.com/office/powerpoint/2010/main" val="12861141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dirty="0">
                <a:effectLst/>
                <a:latin typeface="Helvetica Neue" panose="02000503000000020004" pitchFamily="2" charset="0"/>
              </a:rPr>
              <a:t>A “client” is an implementation of Ethereum that verifies data against the protocol rules and keeps the network secure.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dirty="0">
                <a:effectLst/>
                <a:latin typeface="Helvetica Neue" panose="02000503000000020004" pitchFamily="2" charset="0"/>
              </a:rPr>
              <a:t>A "node" is any instance of Ethereum client software that is connected to other computers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dirty="0">
                <a:effectLst/>
                <a:latin typeface="Helvetica Neue" panose="02000503000000020004" pitchFamily="2" charset="0"/>
              </a:rPr>
              <a:t>Ethereum 1.0 used a single client software to execute TXs, maintain the ledger state, and achieve consensus.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dirty="0">
                <a:effectLst/>
                <a:latin typeface="Helvetica Neue" panose="02000503000000020004" pitchFamily="2" charset="0"/>
              </a:rPr>
              <a:t>Whereas Ethereum 2.0 separates TX execution from consensus by having 2 clients that work together on the same node (see figure from Ethereum documentation, but note the abuse of terminology).</a:t>
            </a:r>
          </a:p>
          <a:p>
            <a:pPr lvl="1">
              <a:buFont typeface="Arial" panose="020B0604020202020204" pitchFamily="34" charset="0"/>
              <a:buChar char="•"/>
            </a:pPr>
            <a:r>
              <a:rPr lang="en-AU" dirty="0">
                <a:effectLst/>
                <a:latin typeface="Menlo" panose="020B0609030804020204" pitchFamily="49" charset="0"/>
              </a:rPr>
              <a:t> Execution client (aka Execution Engine, EL client, or formerly the Eth1 client) listens to new TXs broadcasted in the network, executes them, and holds the latest state, and world state.</a:t>
            </a:r>
          </a:p>
          <a:p>
            <a:pPr lvl="1">
              <a:buFont typeface="Arial" panose="020B0604020202020204" pitchFamily="34" charset="0"/>
              <a:buChar char="•"/>
            </a:pPr>
            <a:r>
              <a:rPr lang="en-AU" dirty="0">
                <a:effectLst/>
                <a:latin typeface="Helvetica Neue" panose="02000503000000020004" pitchFamily="2" charset="0"/>
              </a:rPr>
              <a:t> The consensus client (aka Beacon Node, CL client or formerly the Eth2 client) implements the </a:t>
            </a:r>
            <a:r>
              <a:rPr lang="en-AU" dirty="0" err="1">
                <a:effectLst/>
                <a:latin typeface="Helvetica Neue" panose="02000503000000020004" pitchFamily="2" charset="0"/>
              </a:rPr>
              <a:t>PoS</a:t>
            </a:r>
            <a:r>
              <a:rPr lang="en-AU" dirty="0">
                <a:effectLst/>
                <a:latin typeface="Helvetica Neue" panose="02000503000000020004" pitchFamily="2" charset="0"/>
              </a:rPr>
              <a:t> consensus algorithm, which enables the network to achieve agreement based on validated data from the execution client.</a:t>
            </a:r>
          </a:p>
          <a:p>
            <a:pPr lvl="1">
              <a:buFont typeface="Arial" panose="020B0604020202020204" pitchFamily="34" charset="0"/>
              <a:buChar char="•"/>
            </a:pPr>
            <a:r>
              <a:rPr lang="en-AU" dirty="0">
                <a:effectLst/>
                <a:latin typeface="Helvetica Neue" panose="02000503000000020004" pitchFamily="2" charset="0"/>
              </a:rPr>
              <a:t>This separation was to enhance modularity and let the existing execution clients run without breaking it or introducing new vulnerabilities.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AU" dirty="0">
              <a:effectLst/>
              <a:latin typeface="Helvetica Neue" panose="02000503000000020004"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AU" dirty="0">
              <a:effectLst/>
              <a:latin typeface="Helvetica Neue" panose="02000503000000020004" pitchFamily="2" charset="0"/>
            </a:endParaRPr>
          </a:p>
          <a:p>
            <a:pPr marL="171450" indent="-171450">
              <a:buFont typeface="Arial" panose="020B0604020202020204" pitchFamily="34" charset="0"/>
              <a:buChar char="•"/>
            </a:pP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35</a:t>
            </a:fld>
            <a:endParaRPr lang="en-AU" dirty="0"/>
          </a:p>
        </p:txBody>
      </p:sp>
    </p:spTree>
    <p:extLst>
      <p:ext uri="{BB962C8B-B14F-4D97-AF65-F5344CB8AC3E}">
        <p14:creationId xmlns:p14="http://schemas.microsoft.com/office/powerpoint/2010/main" val="5577565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Due to the Nakamoto consensus, a block containing a TX may not be in the longest chain after a while. And there is a non-zero probability that this may happen even after multiple confirmation blocks. Therefore, 1st statement is True.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2</a:t>
            </a:r>
            <a:r>
              <a:rPr lang="en-AU" sz="1200" baseline="30000" dirty="0">
                <a:effectLst/>
                <a:latin typeface="Calibri" panose="020F0502020204030204" pitchFamily="34" charset="0"/>
                <a:ea typeface="Calibri" panose="020F0502020204030204" pitchFamily="34" charset="0"/>
                <a:cs typeface="Times New Roman" panose="02020603050405020304" pitchFamily="18" charset="0"/>
              </a:rPr>
              <a:t>nd</a:t>
            </a:r>
            <a:r>
              <a:rPr lang="en-AU" sz="1200" dirty="0">
                <a:effectLst/>
                <a:latin typeface="Calibri" panose="020F0502020204030204" pitchFamily="34" charset="0"/>
                <a:ea typeface="Calibri" panose="020F0502020204030204" pitchFamily="34" charset="0"/>
                <a:cs typeface="Times New Roman" panose="02020603050405020304" pitchFamily="18" charset="0"/>
              </a:rPr>
              <a:t> question is wrong as how states are managed across the 2 BCs are reversed, i.e., Ethereum uses an account-balance model while Bitcoin uses UTXO.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3rd question arise from 1</a:t>
            </a:r>
            <a:r>
              <a:rPr lang="en-AU" sz="1200" baseline="30000" dirty="0">
                <a:effectLst/>
                <a:latin typeface="Calibri" panose="020F0502020204030204" pitchFamily="34" charset="0"/>
                <a:ea typeface="Calibri" panose="020F0502020204030204" pitchFamily="34" charset="0"/>
                <a:cs typeface="Times New Roman" panose="02020603050405020304" pitchFamily="18" charset="0"/>
              </a:rPr>
              <a:t>st</a:t>
            </a:r>
            <a:r>
              <a:rPr lang="en-AU" sz="1200" dirty="0">
                <a:effectLst/>
                <a:latin typeface="Calibri" panose="020F0502020204030204" pitchFamily="34" charset="0"/>
                <a:ea typeface="Calibri" panose="020F0502020204030204" pitchFamily="34" charset="0"/>
                <a:cs typeface="Times New Roman" panose="02020603050405020304" pitchFamily="18" charset="0"/>
              </a:rPr>
              <a:t> question. Due to non-zero probability a TX that got included in a block may eventually belong to an orphan block. The TXs on that block then go to the TX pool. While waiting in the TX pool, some of those TXs can get dropped, particularly if they were waiting in the pool for a very long time. See Slide 24.</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is quite unlikely in Ethereum 2.0 due to its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PoS</a:t>
            </a:r>
            <a:r>
              <a:rPr lang="en-AU" sz="1200" dirty="0">
                <a:effectLst/>
                <a:latin typeface="Calibri" panose="020F0502020204030204" pitchFamily="34" charset="0"/>
                <a:ea typeface="Calibri" panose="020F0502020204030204" pitchFamily="34" charset="0"/>
                <a:cs typeface="Times New Roman" panose="02020603050405020304" pitchFamily="18" charset="0"/>
              </a:rPr>
              <a:t> design (as there will not be any uncle blocks). However, under major attack on the blockchain this may be possible, but quite unlikely.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last question is tricky. To answer this question, we can do a rough calculation based on the numbers in Slide 32.</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the context of BCs, throughput is the no of TXs included in a block per second.</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 Ethereum can include a maximum of 475 TXs in a block. Assuming a block is built every 15 sec, throughput is 475/15 = 31.67</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on average includes 1500 TXs in a block. Assuming a block is built every 10 min, throughput is 1500/10*60 = 2.5</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practice, the average throughput of Bitcoin is considered to be 3-7 TX/sec while it’s 15-25 per Ethereum.</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36</a:t>
            </a:fld>
            <a:endParaRPr lang="en-AU" dirty="0"/>
          </a:p>
        </p:txBody>
      </p:sp>
    </p:spTree>
    <p:extLst>
      <p:ext uri="{BB962C8B-B14F-4D97-AF65-F5344CB8AC3E}">
        <p14:creationId xmlns:p14="http://schemas.microsoft.com/office/powerpoint/2010/main" val="29545022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Hyperledger is an umbrella project of a set of open-source blockchains and related tools.</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logs show some of the BCs frameworks under Hyperledger.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Hyperledger is hosted by the Linux Foundation with over 100 members.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 Hyperledger Fabric (HLF) is a business blockchain framework intended as a foundation for developing blockchain-based applications. We’ll focus on HLF in this class.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Besu</a:t>
            </a:r>
            <a:r>
              <a:rPr lang="en-AU" sz="1200" dirty="0">
                <a:effectLst/>
                <a:latin typeface="Calibri" panose="020F0502020204030204" pitchFamily="34" charset="0"/>
                <a:ea typeface="Calibri" panose="020F0502020204030204" pitchFamily="34" charset="0"/>
                <a:cs typeface="Times New Roman" panose="02020603050405020304" pitchFamily="18" charset="0"/>
              </a:rPr>
              <a:t> is essentially Ethereum without gas fees.</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It was initially developed by IBM.</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It’s a private-permissioned blockchain.</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All Hyperledger frameworks are modular, e.g., In Fabric and Sawtooth, you can change the consensus algorithm.</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SCs in Hyperledger are called Chaincode and can be developed in multiple languages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No concept of the TX fee.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BC platforms can achieve much higher TX throughput (i.e., no of TXs processed per unit time) with low latency compared to public-permissionless BC.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Under a well-optimised design, it’s possible to achieve about 1,000 TXs/sec.</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37</a:t>
            </a:fld>
            <a:endParaRPr lang="en-AU" dirty="0"/>
          </a:p>
        </p:txBody>
      </p:sp>
    </p:spTree>
    <p:extLst>
      <p:ext uri="{BB962C8B-B14F-4D97-AF65-F5344CB8AC3E}">
        <p14:creationId xmlns:p14="http://schemas.microsoft.com/office/powerpoint/2010/main" val="952579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block format in HLF is similar to other BCs.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only difference is there’s no nonce as a special node called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decides what TXs go into a block and their order.</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Block metadata is not very different from other attributes included in block headers in Bitcoin and Ethereum.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the 2</a:t>
            </a:r>
            <a:r>
              <a:rPr lang="en-AU" sz="1200" baseline="30000" dirty="0">
                <a:effectLst/>
                <a:latin typeface="Calibri" panose="020F0502020204030204" pitchFamily="34" charset="0"/>
                <a:ea typeface="Calibri" panose="020F0502020204030204" pitchFamily="34" charset="0"/>
                <a:cs typeface="Times New Roman" panose="02020603050405020304" pitchFamily="18" charset="0"/>
              </a:rPr>
              <a:t>nd</a:t>
            </a:r>
            <a:r>
              <a:rPr lang="en-AU" sz="1200" dirty="0">
                <a:effectLst/>
                <a:latin typeface="Calibri" panose="020F0502020204030204" pitchFamily="34" charset="0"/>
                <a:ea typeface="Calibri" panose="020F0502020204030204" pitchFamily="34" charset="0"/>
                <a:cs typeface="Times New Roman" panose="02020603050405020304" pitchFamily="18" charset="0"/>
              </a:rPr>
              <a:t> figure shows, the ledger includes both the world state and blocks including their TXs.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Similar to Ethereum, the HLF world state is also maintained as account balances.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Here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keys</a:t>
            </a:r>
            <a:r>
              <a:rPr lang="en-AU" sz="1200" dirty="0">
                <a:effectLst/>
                <a:latin typeface="Calibri" panose="020F0502020204030204" pitchFamily="34" charset="0"/>
                <a:ea typeface="Calibri" panose="020F0502020204030204" pitchFamily="34" charset="0"/>
                <a:cs typeface="Times New Roman" panose="02020603050405020304" pitchFamily="18" charset="0"/>
              </a:rPr>
              <a:t> are like account numbers and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values</a:t>
            </a:r>
            <a:r>
              <a:rPr lang="en-AU" sz="1200" dirty="0">
                <a:effectLst/>
                <a:latin typeface="Calibri" panose="020F0502020204030204" pitchFamily="34" charset="0"/>
                <a:ea typeface="Calibri" panose="020F0502020204030204" pitchFamily="34" charset="0"/>
                <a:cs typeface="Times New Roman" panose="02020603050405020304" pitchFamily="18" charset="0"/>
              </a:rPr>
              <a:t> are the state/balance. Being a 2</a:t>
            </a:r>
            <a:r>
              <a:rPr lang="en-AU" sz="1200" baseline="30000" dirty="0">
                <a:effectLst/>
                <a:latin typeface="Calibri" panose="020F0502020204030204" pitchFamily="34" charset="0"/>
                <a:ea typeface="Calibri" panose="020F0502020204030204" pitchFamily="34" charset="0"/>
                <a:cs typeface="Times New Roman" panose="02020603050405020304" pitchFamily="18" charset="0"/>
              </a:rPr>
              <a:t>nd</a:t>
            </a:r>
            <a:r>
              <a:rPr lang="en-AU" sz="1200" dirty="0">
                <a:effectLst/>
                <a:latin typeface="Calibri" panose="020F0502020204030204" pitchFamily="34" charset="0"/>
                <a:ea typeface="Calibri" panose="020F0502020204030204" pitchFamily="34" charset="0"/>
                <a:cs typeface="Times New Roman" panose="02020603050405020304" pitchFamily="18" charset="0"/>
              </a:rPr>
              <a:t> generation BC, HLF can store any form of data are value.</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you are familiar with key-value stored in NoSQL databases HLF is not very different. HLF uses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LevelDB</a:t>
            </a:r>
            <a:r>
              <a:rPr lang="en-AU" sz="1200" dirty="0">
                <a:effectLst/>
                <a:latin typeface="Calibri" panose="020F0502020204030204" pitchFamily="34" charset="0"/>
                <a:ea typeface="Calibri" panose="020F0502020204030204" pitchFamily="34" charset="0"/>
                <a:cs typeface="Times New Roman" panose="02020603050405020304" pitchFamily="18" charset="0"/>
              </a:rPr>
              <a:t> or CouchDB as the underlying data store for the ledger. The key-value store in </a:t>
            </a:r>
            <a:r>
              <a:rPr lang="en-AU" sz="1200">
                <a:effectLst/>
                <a:latin typeface="Calibri" panose="020F0502020204030204" pitchFamily="34" charset="0"/>
                <a:ea typeface="Calibri" panose="020F0502020204030204" pitchFamily="34" charset="0"/>
                <a:cs typeface="Times New Roman" panose="02020603050405020304" pitchFamily="18" charset="0"/>
              </a:rPr>
              <a:t>HLF is </a:t>
            </a:r>
            <a:r>
              <a:rPr lang="en-AU" sz="1200" dirty="0">
                <a:effectLst/>
                <a:latin typeface="Calibri" panose="020F0502020204030204" pitchFamily="34" charset="0"/>
                <a:ea typeface="Calibri" panose="020F0502020204030204" pitchFamily="34" charset="0"/>
                <a:cs typeface="Times New Roman" panose="02020603050405020304" pitchFamily="18" charset="0"/>
              </a:rPr>
              <a:t>more visible compared to </a:t>
            </a:r>
            <a:r>
              <a:rPr lang="en-AU" sz="1200">
                <a:effectLst/>
                <a:latin typeface="Calibri" panose="020F0502020204030204" pitchFamily="34" charset="0"/>
                <a:ea typeface="Calibri" panose="020F0502020204030204" pitchFamily="34" charset="0"/>
                <a:cs typeface="Times New Roman" panose="02020603050405020304" pitchFamily="18" charset="0"/>
              </a:rPr>
              <a:t>that in Ethereum which uses </a:t>
            </a:r>
            <a:r>
              <a:rPr lang="en-AU" sz="1200" dirty="0">
                <a:effectLst/>
                <a:latin typeface="Calibri" panose="020F0502020204030204" pitchFamily="34" charset="0"/>
                <a:ea typeface="Calibri" panose="020F0502020204030204" pitchFamily="34" charset="0"/>
                <a:cs typeface="Times New Roman" panose="02020603050405020304" pitchFamily="18" charset="0"/>
              </a:rPr>
              <a:t>the same ideas though it’s not directly visible to developers.</a:t>
            </a: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38</a:t>
            </a:fld>
            <a:endParaRPr lang="en-AU" dirty="0"/>
          </a:p>
        </p:txBody>
      </p:sp>
    </p:spTree>
    <p:extLst>
      <p:ext uri="{BB962C8B-B14F-4D97-AF65-F5344CB8AC3E}">
        <p14:creationId xmlns:p14="http://schemas.microsoft.com/office/powerpoint/2010/main" val="19323912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figures illustrate the lifecycle of a TX in Hyperledger.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a TX is proposed to be included in the ledger, it needs to be first endorsed by a set of nodes.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nodes responsible for endorsement will check the authenticity of the TX, whether it is valid given the ledger state, and then put its digital signature as an endorsement of the TX.</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is like getting your TX notarised.</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the TX is invalid (e.g., Alice doesn’t have enough money), it is discarded.</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An endorsed TX is sent back to the TX sender that proposed the TX.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the TX sender collects enough endorsement as per the set endorsement policy, TX is assumed to be in the “created” state.</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simple endorsement policy could be “Organisation A’s TXs must be endorsed by any 2 of Organisation B, C, and 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TX sender combines multiple endorsements as per the endorsement policy and then sends all of them to a special node called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a TX reaches the orderer, it validates the endorsement based on the pre-defined policy. </a:t>
            </a:r>
          </a:p>
          <a:p>
            <a:pPr marL="342900" marR="0" lvl="0"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If valid TX is ordered by putting it into a block. Else, it’s dropped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Then the block is broadcasted to all the nodes in the network to update their ledger.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Finally, the TX is recorded on the ledger. </a:t>
            </a:r>
          </a:p>
          <a:p>
            <a:pPr marL="342900" lvl="0" indent="-342900">
              <a:lnSpc>
                <a:spcPct val="107000"/>
              </a:lnSpc>
              <a:spcAft>
                <a:spcPts val="800"/>
              </a:spcAft>
              <a:buFont typeface="Arial" panose="020B0604020202020204" pitchFamily="34" charset="0"/>
              <a:buChar char="•"/>
              <a:tabLst>
                <a:tab pos="457200" algn="l"/>
              </a:tabLst>
            </a:pPr>
            <a:r>
              <a:rPr lang="en-US" sz="1200" dirty="0"/>
              <a:t>TX is finalized at this point. We don’t need to wait for multiple confirmation blocks like in Bitcoin.</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Here’s another way of looking into this process.</a:t>
            </a:r>
          </a:p>
          <a:p>
            <a:pPr marL="342900" lvl="0" indent="-342900">
              <a:lnSpc>
                <a:spcPct val="107000"/>
              </a:lnSpc>
              <a:spcAft>
                <a:spcPts val="800"/>
              </a:spcAft>
              <a:buFont typeface="+mj-lt"/>
              <a:buAutoNum type="arabicPeriod"/>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TX is executed and if valid it is endorsed.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instead of updating the ledger, the state of the ledger before and after executing the TX is recorded as a read-write set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rw</a:t>
            </a:r>
            <a:r>
              <a:rPr lang="en-AU" sz="1200" dirty="0">
                <a:effectLst/>
                <a:latin typeface="Calibri" panose="020F0502020204030204" pitchFamily="34" charset="0"/>
                <a:ea typeface="Calibri" panose="020F0502020204030204" pitchFamily="34" charset="0"/>
                <a:cs typeface="Times New Roman" panose="02020603050405020304" pitchFamily="18" charset="0"/>
              </a:rPr>
              <a:t>-set). The read set includes the ledger state before executing the TX and the write set includes the state after executing the TX.</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the endorsement policy requires more than one endorsement, all endorsements need to be collected too.</a:t>
            </a:r>
          </a:p>
          <a:p>
            <a:pPr marL="342900" lvl="0" indent="-342900">
              <a:lnSpc>
                <a:spcPct val="107000"/>
              </a:lnSpc>
              <a:spcAft>
                <a:spcPts val="800"/>
              </a:spcAft>
              <a:buFont typeface="+mj-lt"/>
              <a:buAutoNum type="arabicPeriod"/>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endorsed TX is sent to a special node called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that orders TXs into a block.</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Order first validates the endorsements attached to the TX.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doesn’t execute the TX.</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It then builds a block by packing multiple valid TXs into it. This essentially forms a global order among concurrent TXs.</a:t>
            </a:r>
          </a:p>
          <a:p>
            <a:pPr marL="1257300" marR="0" lvl="2"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E.g., if Alice, Bob, and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Chaile’s</a:t>
            </a:r>
            <a:r>
              <a:rPr lang="en-AU" sz="1200" dirty="0">
                <a:effectLst/>
                <a:latin typeface="Calibri" panose="020F0502020204030204" pitchFamily="34" charset="0"/>
                <a:ea typeface="Calibri" panose="020F0502020204030204" pitchFamily="34" charset="0"/>
                <a:cs typeface="Times New Roman" panose="02020603050405020304" pitchFamily="18" charset="0"/>
              </a:rPr>
              <a:t> TXs were waiting to be included in a block, the order may order them as Bob, Charlie, and Alice.</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then broadcasts the block to all nodes in the network.</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Orderer is stateless and just orders TXs as it wishes.</a:t>
            </a:r>
          </a:p>
          <a:p>
            <a:pPr marL="342900" lvl="0" indent="-342900">
              <a:lnSpc>
                <a:spcPct val="107000"/>
              </a:lnSpc>
              <a:spcAft>
                <a:spcPts val="800"/>
              </a:spcAft>
              <a:buFont typeface="+mj-lt"/>
              <a:buAutoNum type="arabicPeriod"/>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Once a TX is received, nodes validate the endorsement and read-write set of a TX.</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it’s invalid or the ledger state is changed between the collection of the read-write set and validation, it’s dropped.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could happen due to concurrent TXs, where the state read by one TX may have been updated by another TX that got finalised. If so, the client needs to resubmit the TX. </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practice,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rw</a:t>
            </a:r>
            <a:r>
              <a:rPr lang="en-AU" sz="1200" dirty="0">
                <a:effectLst/>
                <a:latin typeface="Calibri" panose="020F0502020204030204" pitchFamily="34" charset="0"/>
                <a:ea typeface="Calibri" panose="020F0502020204030204" pitchFamily="34" charset="0"/>
                <a:cs typeface="Times New Roman" panose="02020603050405020304" pitchFamily="18" charset="0"/>
              </a:rPr>
              <a:t>-set conflicts are possible but rare, and you can design your application to minimise such scenarios.</a:t>
            </a:r>
          </a:p>
          <a:p>
            <a:pPr marL="342900" lvl="0" indent="-342900">
              <a:lnSpc>
                <a:spcPct val="107000"/>
              </a:lnSpc>
              <a:spcAft>
                <a:spcPts val="800"/>
              </a:spcAft>
              <a:buFont typeface="+mj-lt"/>
              <a:buAutoNum type="arabicPeriod"/>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Finally, the ledger is updated based on the information in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rw</a:t>
            </a:r>
            <a:r>
              <a:rPr lang="en-AU" sz="1200" dirty="0">
                <a:effectLst/>
                <a:latin typeface="Calibri" panose="020F0502020204030204" pitchFamily="34" charset="0"/>
                <a:ea typeface="Calibri" panose="020F0502020204030204" pitchFamily="34" charset="0"/>
                <a:cs typeface="Times New Roman" panose="02020603050405020304" pitchFamily="18" charset="0"/>
              </a:rPr>
              <a:t>-set.</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TX doesn’t get executed again, instead, the current ledger state is replaced with the write set.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cs typeface="Times New Roman" panose="02020603050405020304" pitchFamily="18" charset="0"/>
              </a:rPr>
              <a:t>This executes </a:t>
            </a:r>
            <a:r>
              <a:rPr lang="en-AU" sz="1200" dirty="0">
                <a:effectLst/>
                <a:latin typeface="Calibri" panose="020F0502020204030204" pitchFamily="34" charset="0"/>
                <a:cs typeface="Times New Roman" panose="02020603050405020304" pitchFamily="18" charset="0"/>
                <a:sym typeface="Wingdings" pitchFamily="2" charset="2"/>
              </a:rPr>
              <a:t> order  Validate model </a:t>
            </a:r>
            <a:r>
              <a:rPr lang="en-AU" sz="1200" dirty="0">
                <a:effectLst/>
                <a:latin typeface="Calibri" panose="020F0502020204030204" pitchFamily="34" charset="0"/>
                <a:cs typeface="Times New Roman" panose="02020603050405020304" pitchFamily="18" charset="0"/>
              </a:rPr>
              <a:t>is different from the approach taken by BCs like Bitcoin and Ethereum where they follow Execute </a:t>
            </a:r>
            <a:r>
              <a:rPr lang="en-AU" sz="1200" dirty="0">
                <a:effectLst/>
                <a:latin typeface="Calibri" panose="020F0502020204030204" pitchFamily="34" charset="0"/>
                <a:cs typeface="Times New Roman" panose="02020603050405020304" pitchFamily="18" charset="0"/>
                <a:sym typeface="Wingdings" pitchFamily="2" charset="2"/>
              </a:rPr>
              <a:t> Validate  Order TXs model. All these steps happen as part of the block-building process.</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39</a:t>
            </a:fld>
            <a:endParaRPr lang="en-AU" dirty="0"/>
          </a:p>
        </p:txBody>
      </p:sp>
    </p:spTree>
    <p:extLst>
      <p:ext uri="{BB962C8B-B14F-4D97-AF65-F5344CB8AC3E}">
        <p14:creationId xmlns:p14="http://schemas.microsoft.com/office/powerpoint/2010/main" val="384840651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seen from the figure, Hyperledger Fabric (HLF) network has a set of components and nodes. The figure is taken from the textbook.</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membership Service Provider (MSP) is an identity provider service that links parties to their organisation.</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E.g.,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alice.company.com</a:t>
            </a:r>
            <a:r>
              <a:rPr lang="en-AU" sz="1200" dirty="0">
                <a:effectLst/>
                <a:latin typeface="Calibri" panose="020F0502020204030204" pitchFamily="34" charset="0"/>
                <a:ea typeface="Calibri" panose="020F0502020204030204" pitchFamily="34" charset="0"/>
                <a:cs typeface="Times New Roman" panose="02020603050405020304" pitchFamily="18" charset="0"/>
              </a:rPr>
              <a:t> indicates that Alice is from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company.com</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All participants have known identities, and they need to enrol with the MSP.</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Public keys are used as cryptographic certificates (aka public key certificates) that are tied to organisations, network components, and end-users.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MSPs link identifiers to respective organisations.</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MSP is trusted by all the participants – Here we see that the trust assumption is relaxed compared to public BCs.</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MSP is just a service, not a physical node.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Channels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addition to enforcing participation at the network level, HLF can further group nodes into a set of channels.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Channels are like subnetworks within the main network, that allow a group of members to create a private ledger.</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dirty="0"/>
              <a:t>Data access control is applied on network and channel levels, so only members of a channel can access data in the respective ledger enhancing privacy.</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Therefore, channels are useful in scenarios where business confidentiality is important.</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This means only a subset of BC members will be in a channel. Hence, transparency is reduced, but acceptable in an enterprise setting. </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Private Data Collections (PDCs) provide a mechanism to hide data within a TX for other channel members. E.g., the regulator may see the amount/volume of something sold but not its price.</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Note that PDCs are not depicted in the figure.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Let’s talk about clients,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and endorsers in the next slide</a:t>
            </a:r>
          </a:p>
        </p:txBody>
      </p:sp>
      <p:sp>
        <p:nvSpPr>
          <p:cNvPr id="4" name="Slide Number Placeholder 3"/>
          <p:cNvSpPr>
            <a:spLocks noGrp="1"/>
          </p:cNvSpPr>
          <p:nvPr>
            <p:ph type="sldNum" sz="quarter" idx="5"/>
          </p:nvPr>
        </p:nvSpPr>
        <p:spPr/>
        <p:txBody>
          <a:bodyPr/>
          <a:lstStyle/>
          <a:p>
            <a:fld id="{9A496215-5E4C-414D-A8DB-C38AA7CF7C2A}" type="slidenum">
              <a:rPr lang="en-AU" smtClean="0"/>
              <a:pPr/>
              <a:t>40</a:t>
            </a:fld>
            <a:endParaRPr lang="en-AU" dirty="0"/>
          </a:p>
        </p:txBody>
      </p:sp>
    </p:spTree>
    <p:extLst>
      <p:ext uri="{BB962C8B-B14F-4D97-AF65-F5344CB8AC3E}">
        <p14:creationId xmlns:p14="http://schemas.microsoft.com/office/powerpoint/2010/main" val="2226205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the previous class, we talked about BCs goal, which is to replace the central trusted authority with a network of computers such that we establish a decentralised, trustless environment.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From an implementation point of view, BC is a replicated or distributed ledger which looks like a linked list with hash pointers distributed over a network of nodes.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the latter part of the last lecture, we also discussed about challenges associated in building a </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decentralized &amp; consistent ledger</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with the ability to prevent double-spending</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and with high availability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overcoming challenges such as: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unreliable networks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timing &amp; ordering issues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faulty &amp; misbehaving nodes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Next, we discuss another part of the solution which is Public-Key Cryptography &amp; Hashing</a:t>
            </a:r>
          </a:p>
        </p:txBody>
      </p:sp>
      <p:sp>
        <p:nvSpPr>
          <p:cNvPr id="4" name="Slide Number Placeholder 3"/>
          <p:cNvSpPr>
            <a:spLocks noGrp="1"/>
          </p:cNvSpPr>
          <p:nvPr>
            <p:ph type="sldNum" sz="quarter" idx="10"/>
          </p:nvPr>
        </p:nvSpPr>
        <p:spPr/>
        <p:txBody>
          <a:bodyPr/>
          <a:lstStyle/>
          <a:p>
            <a:fld id="{9A496215-5E4C-414D-A8DB-C38AA7CF7C2A}" type="slidenum">
              <a:rPr lang="en-AU" smtClean="0"/>
              <a:pPr/>
              <a:t>4</a:t>
            </a:fld>
            <a:endParaRPr lang="en-AU" dirty="0"/>
          </a:p>
        </p:txBody>
      </p:sp>
    </p:spTree>
    <p:extLst>
      <p:ext uri="{BB962C8B-B14F-4D97-AF65-F5344CB8AC3E}">
        <p14:creationId xmlns:p14="http://schemas.microsoft.com/office/powerpoint/2010/main" val="19658138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main node types are:</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Clients – Issue TXs. They need pre-authorisation from MSP</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Peers – Maintain ledger state</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Endorsers – Confirm TXs</a:t>
            </a:r>
          </a:p>
          <a:p>
            <a:pPr marL="800100" lvl="1" indent="-342900">
              <a:lnSpc>
                <a:spcPct val="107000"/>
              </a:lnSpc>
              <a:spcAft>
                <a:spcPts val="800"/>
              </a:spcAft>
              <a:buFont typeface="Arial" panose="020B0604020202020204" pitchFamily="34" charset="0"/>
              <a:buChar char="•"/>
              <a:tabLst>
                <a:tab pos="457200" algn="l"/>
              </a:tabLst>
            </a:pP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Orderers</a:t>
            </a:r>
            <a:r>
              <a:rPr lang="en-AU" sz="1200" dirty="0">
                <a:effectLst/>
                <a:latin typeface="Calibri" panose="020F0502020204030204" pitchFamily="34" charset="0"/>
                <a:ea typeface="Calibri" panose="020F0502020204030204" pitchFamily="34" charset="0"/>
                <a:cs typeface="Times New Roman" panose="02020603050405020304" pitchFamily="18" charset="0"/>
              </a:rPr>
              <a:t> – Order TXs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 is no good way to introduce these nodes types in a particular order as they are interconnected.</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client connects to peers in the HLF network to communicate on behalf of an end user.</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 can be used to create &amp; send TXs, as well as observe updates.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client may connect to multiple channels but is unaware of other existing channels that it’s not part of.</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Peers are the nodes of the BC network.</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What we see in this figure is the different layers of a peer. </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A peer maintains the ledger state and commits TXs ordered by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a:t>
            </a:r>
          </a:p>
          <a:p>
            <a:pPr marL="800100" marR="0" lvl="1" indent="-342900" algn="l" defTabSz="914400" rtl="0" eaLnBrk="1" fontAlgn="auto" latinLnBrk="0" hangingPunct="1">
              <a:lnSpc>
                <a:spcPct val="107000"/>
              </a:lnSpc>
              <a:spcBef>
                <a:spcPts val="0"/>
              </a:spcBef>
              <a:spcAft>
                <a:spcPts val="800"/>
              </a:spcAft>
              <a:buClrTx/>
              <a:buSzTx/>
              <a:buFont typeface="Arial" panose="020B0604020202020204" pitchFamily="34" charset="0"/>
              <a:buChar char="•"/>
              <a:tabLst>
                <a:tab pos="457200" algn="l"/>
              </a:tabLst>
              <a:defRPr/>
            </a:pPr>
            <a:r>
              <a:rPr lang="en-AU" sz="1200" dirty="0">
                <a:effectLst/>
                <a:latin typeface="Calibri" panose="020F0502020204030204" pitchFamily="34" charset="0"/>
                <a:ea typeface="Calibri" panose="020F0502020204030204" pitchFamily="34" charset="0"/>
                <a:cs typeface="Times New Roman" panose="02020603050405020304" pitchFamily="18" charset="0"/>
              </a:rPr>
              <a:t>It can also play a special role like an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endorser</a:t>
            </a:r>
            <a:r>
              <a:rPr lang="en-AU" sz="1200" dirty="0">
                <a:effectLst/>
                <a:latin typeface="Calibri" panose="020F0502020204030204" pitchFamily="34" charset="0"/>
                <a:ea typeface="Calibri" panose="020F0502020204030204" pitchFamily="34" charset="0"/>
                <a:cs typeface="Times New Roman" panose="02020603050405020304" pitchFamily="18" charset="0"/>
              </a:rPr>
              <a:t>. </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Hyperledger every TX invoking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chaincode</a:t>
            </a:r>
            <a:r>
              <a:rPr lang="en-AU" sz="1200" dirty="0">
                <a:effectLst/>
                <a:latin typeface="Calibri" panose="020F0502020204030204" pitchFamily="34" charset="0"/>
                <a:ea typeface="Calibri" panose="020F0502020204030204" pitchFamily="34" charset="0"/>
                <a:cs typeface="Times New Roman" panose="02020603050405020304" pitchFamily="18" charset="0"/>
              </a:rPr>
              <a:t> needs to be endorsed/confirmed/notarized before being committed.</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Therefore, before submitting a TX, it needs to be endorsed by one or more endorsers, who will run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chaincode</a:t>
            </a:r>
            <a:r>
              <a:rPr lang="en-AU" sz="1200" dirty="0">
                <a:effectLst/>
                <a:latin typeface="Calibri" panose="020F0502020204030204" pitchFamily="34" charset="0"/>
                <a:ea typeface="Calibri" panose="020F0502020204030204" pitchFamily="34" charset="0"/>
                <a:cs typeface="Times New Roman" panose="02020603050405020304" pitchFamily="18" charset="0"/>
              </a:rPr>
              <a:t> and verify that the TX is valid.</a:t>
            </a:r>
          </a:p>
          <a:p>
            <a:pPr marL="1257300" lvl="2" indent="-342900">
              <a:lnSpc>
                <a:spcPct val="107000"/>
              </a:lnSpc>
              <a:spcAft>
                <a:spcPts val="800"/>
              </a:spcAft>
              <a:buFont typeface="Arial" panose="020B0604020202020204" pitchFamily="34" charset="0"/>
              <a:buChar char="•"/>
              <a:tabLst>
                <a:tab pos="457200" algn="l"/>
              </a:tabLst>
            </a:pPr>
            <a:r>
              <a:rPr lang="en-AU" sz="1200" dirty="0" err="1">
                <a:effectLst/>
                <a:latin typeface="Calibri" panose="020F0502020204030204" pitchFamily="34" charset="0"/>
                <a:ea typeface="Calibri" panose="020F0502020204030204" pitchFamily="34" charset="0"/>
                <a:cs typeface="Times New Roman" panose="02020603050405020304" pitchFamily="18" charset="0"/>
              </a:rPr>
              <a:t>Chaincode</a:t>
            </a:r>
            <a:r>
              <a:rPr lang="en-AU" sz="1200" dirty="0">
                <a:effectLst/>
                <a:latin typeface="Calibri" panose="020F0502020204030204" pitchFamily="34" charset="0"/>
                <a:ea typeface="Calibri" panose="020F0502020204030204" pitchFamily="34" charset="0"/>
                <a:cs typeface="Times New Roman" panose="02020603050405020304" pitchFamily="18" charset="0"/>
              </a:rPr>
              <a:t> can specify an endorsement policy that defines the conditions for valid TX endorsement.</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You can also define an endorsement policy for a channel. If both are defined, a TX must satisfy both of those policies before being included in the ledger.</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E.g., a policy like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org1.peer AND org2.peer</a:t>
            </a:r>
            <a:r>
              <a:rPr lang="en-AU" sz="1200" dirty="0">
                <a:effectLst/>
                <a:latin typeface="Calibri" panose="020F0502020204030204" pitchFamily="34" charset="0"/>
                <a:ea typeface="Calibri" panose="020F0502020204030204" pitchFamily="34" charset="0"/>
                <a:cs typeface="Times New Roman" panose="02020603050405020304" pitchFamily="18" charset="0"/>
              </a:rPr>
              <a:t> means a peer role from both org1 and Org2 needs to endorse a TX for it to be valid.</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Before endorsing a TX, the endorser will first validate the TX, execute it, and create a read-write set.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the name implies,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orders TXs within the Hyperledger network creating a global order of TXs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 validates (i.e., checks whether TX satisfies the endorsement policy, but doesn’t execute it) and orders TXs into a sequence/block, then broadcasts them to the network.</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Provides a communication channel between clients and peers.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As the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is the only one that builds a block, it’s not possible to have multiple competing blocks like Bitcoin and Ethereum.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set of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orderers</a:t>
            </a:r>
            <a:r>
              <a:rPr lang="en-AU" sz="1200" dirty="0">
                <a:effectLst/>
                <a:latin typeface="Calibri" panose="020F0502020204030204" pitchFamily="34" charset="0"/>
                <a:ea typeface="Calibri" panose="020F0502020204030204" pitchFamily="34" charset="0"/>
                <a:cs typeface="Times New Roman" panose="02020603050405020304" pitchFamily="18" charset="0"/>
              </a:rPr>
              <a:t> could be used to support multiple channels and achieve high availability. Even in that case, only 1 of them will be the primary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to build blocks. If that fails, another </a:t>
            </a:r>
            <a:r>
              <a:rPr lang="en-AU" sz="1200" dirty="0" err="1">
                <a:effectLst/>
                <a:latin typeface="Calibri" panose="020F0502020204030204" pitchFamily="34" charset="0"/>
                <a:ea typeface="Calibri" panose="020F0502020204030204" pitchFamily="34" charset="0"/>
                <a:cs typeface="Times New Roman" panose="02020603050405020304" pitchFamily="18" charset="0"/>
              </a:rPr>
              <a:t>orderer</a:t>
            </a:r>
            <a:r>
              <a:rPr lang="en-AU" sz="1200" dirty="0">
                <a:effectLst/>
                <a:latin typeface="Calibri" panose="020F0502020204030204" pitchFamily="34" charset="0"/>
                <a:ea typeface="Calibri" panose="020F0502020204030204" pitchFamily="34" charset="0"/>
                <a:cs typeface="Times New Roman" panose="02020603050405020304" pitchFamily="18" charset="0"/>
              </a:rPr>
              <a:t> will take over.</a:t>
            </a:r>
          </a:p>
        </p:txBody>
      </p:sp>
      <p:sp>
        <p:nvSpPr>
          <p:cNvPr id="4" name="Slide Number Placeholder 3"/>
          <p:cNvSpPr>
            <a:spLocks noGrp="1"/>
          </p:cNvSpPr>
          <p:nvPr>
            <p:ph type="sldNum" sz="quarter" idx="5"/>
          </p:nvPr>
        </p:nvSpPr>
        <p:spPr/>
        <p:txBody>
          <a:bodyPr/>
          <a:lstStyle/>
          <a:p>
            <a:fld id="{9A496215-5E4C-414D-A8DB-C38AA7CF7C2A}" type="slidenum">
              <a:rPr lang="en-AU" smtClean="0"/>
              <a:pPr/>
              <a:t>41</a:t>
            </a:fld>
            <a:endParaRPr lang="en-AU" dirty="0"/>
          </a:p>
        </p:txBody>
      </p:sp>
    </p:spTree>
    <p:extLst>
      <p:ext uri="{BB962C8B-B14F-4D97-AF65-F5344CB8AC3E}">
        <p14:creationId xmlns:p14="http://schemas.microsoft.com/office/powerpoint/2010/main" val="391128029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42</a:t>
            </a:fld>
            <a:endParaRPr lang="en-AU"/>
          </a:p>
        </p:txBody>
      </p:sp>
    </p:spTree>
    <p:extLst>
      <p:ext uri="{BB962C8B-B14F-4D97-AF65-F5344CB8AC3E}">
        <p14:creationId xmlns:p14="http://schemas.microsoft.com/office/powerpoint/2010/main" val="23231665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Hashing is the process of converting a large amount of data into a small datum.</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the top figure, given a document, we use a special function to derive a small bit string that sort of becomes a “fingerprint” for the document.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We chose this function such that it can capture even a minor change in the document by producing a significantly different bit string from the original bit string (see next figure).</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function can take in arbitrary long input and produce a fix-sized output.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Such a function is called a hash function, and the resulting bit string is called the hash, hash value, hash code, or digest.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Some of the popular hash functions are MD5 and variants of SHA like SHA2 and SHA3.</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MD stands for message digest and SHA stands for Secure Hash Algorithm. SHA-3 belong to a family of algorithms called </a:t>
            </a:r>
            <a:r>
              <a:rPr lang="en-AU" b="0" i="0" dirty="0">
                <a:solidFill>
                  <a:srgbClr val="71777D"/>
                </a:solidFill>
                <a:effectLst/>
                <a:latin typeface="Roboto" panose="02000000000000000000" pitchFamily="2" charset="0"/>
              </a:rPr>
              <a:t>KECCAK.</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hash value produced by these algorithms can be of various lengths like 64-bit, 128, 160, 224, 256 bits and so on.</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Many BCs use 256 hash values, e.g., Bitcoin use SHA-3-256 and Ethereum uses </a:t>
            </a:r>
            <a:r>
              <a:rPr lang="en-AU" b="0" i="0" dirty="0">
                <a:solidFill>
                  <a:srgbClr val="71777D"/>
                </a:solidFill>
                <a:effectLst/>
                <a:latin typeface="Roboto" panose="02000000000000000000" pitchFamily="2" charset="0"/>
              </a:rPr>
              <a:t>KECCAK-256</a:t>
            </a:r>
            <a:endParaRPr lang="en-AU"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9A496215-5E4C-414D-A8DB-C38AA7CF7C2A}" type="slidenum">
              <a:rPr lang="en-AU" smtClean="0"/>
              <a:pPr/>
              <a:t>5</a:t>
            </a:fld>
            <a:endParaRPr lang="en-AU" dirty="0"/>
          </a:p>
        </p:txBody>
      </p:sp>
    </p:spTree>
    <p:extLst>
      <p:ext uri="{BB962C8B-B14F-4D97-AF65-F5344CB8AC3E}">
        <p14:creationId xmlns:p14="http://schemas.microsoft.com/office/powerpoint/2010/main" val="2473772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While there are many hash functions, hash functions used for cryptographic purposes usually have the following desirable properties: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hash value should be deterministic where the same input always results in the same hash.</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A small change to an input/message should change the hash value so extensively that the new hash value appears uncorrelated with the old hash value. This property is useful to prevent someone from guessing a hash value for a modified document.</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Such hash functions are called Consistent Hashing.</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hash value of a given message or document should be computed fast. There is even specialised hardware to speed up hash calculations.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They should be one-way functions. </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Hence, given a hash, we should not be able to derive the corresponding message. Therefore, the only way to generate a message from its hash value is to try all possible messages.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 should be practically infeasible to find 2 different messages with the same hash value. If this happens, it’s called a Hash Collision.</a:t>
            </a:r>
          </a:p>
          <a:p>
            <a:pPr marL="1257300" lvl="2"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possibility of a hash collision can be reduced by increasing the length of the hash value, e.g., most BCs used hash values of 256 bits or more.</a:t>
            </a:r>
          </a:p>
        </p:txBody>
      </p:sp>
      <p:sp>
        <p:nvSpPr>
          <p:cNvPr id="4" name="Slide Number Placeholder 3"/>
          <p:cNvSpPr>
            <a:spLocks noGrp="1"/>
          </p:cNvSpPr>
          <p:nvPr>
            <p:ph type="sldNum" sz="quarter" idx="5"/>
          </p:nvPr>
        </p:nvSpPr>
        <p:spPr/>
        <p:txBody>
          <a:bodyPr/>
          <a:lstStyle/>
          <a:p>
            <a:fld id="{001C9F81-DB2C-42C9-B6F6-C5F374D31FE4}" type="slidenum">
              <a:rPr lang="en-AU" smtClean="0"/>
              <a:t>6</a:t>
            </a:fld>
            <a:endParaRPr lang="en-AU" dirty="0"/>
          </a:p>
        </p:txBody>
      </p:sp>
    </p:spTree>
    <p:extLst>
      <p:ext uri="{BB962C8B-B14F-4D97-AF65-F5344CB8AC3E}">
        <p14:creationId xmlns:p14="http://schemas.microsoft.com/office/powerpoint/2010/main" val="2140091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9138" y="1241425"/>
            <a:ext cx="5359400" cy="3349625"/>
          </a:xfrm>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Merkle Tree is a data structure that consists of a binary tree of hashes.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In the context of BCs, the leaves of the tree are hashes of transactions (TXs).</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Then we concatenate 2 TX hashes and compute their hash, e.g., H(H(TX</a:t>
            </a:r>
            <a:r>
              <a:rPr lang="en-AU" sz="1400" baseline="-25000" dirty="0">
                <a:effectLst/>
                <a:latin typeface="Calibri" panose="020F0502020204030204" pitchFamily="34" charset="0"/>
                <a:ea typeface="Calibri" panose="020F0502020204030204" pitchFamily="34" charset="0"/>
                <a:cs typeface="Times New Roman" panose="02020603050405020304" pitchFamily="18" charset="0"/>
              </a:rPr>
              <a:t>1</a:t>
            </a:r>
            <a:r>
              <a:rPr lang="en-AU" sz="1400" dirty="0">
                <a:effectLst/>
                <a:latin typeface="Calibri" panose="020F0502020204030204" pitchFamily="34" charset="0"/>
                <a:ea typeface="Calibri" panose="020F0502020204030204" pitchFamily="34" charset="0"/>
                <a:cs typeface="Times New Roman" panose="02020603050405020304" pitchFamily="18" charset="0"/>
              </a:rPr>
              <a:t>) + H(TX</a:t>
            </a:r>
            <a:r>
              <a:rPr lang="en-AU" sz="1400" baseline="-25000" dirty="0">
                <a:effectLst/>
                <a:latin typeface="Calibri" panose="020F0502020204030204" pitchFamily="34" charset="0"/>
                <a:ea typeface="Calibri" panose="020F0502020204030204" pitchFamily="34" charset="0"/>
                <a:cs typeface="Times New Roman" panose="02020603050405020304" pitchFamily="18" charset="0"/>
              </a:rPr>
              <a:t>2</a:t>
            </a:r>
            <a:r>
              <a:rPr lang="en-AU" sz="14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Then we concatenate 2 of those hashes and calculate another hash. We continue this process until we reach the root of the tree.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This allows us to summarise 8 hashes using a single hash. If we have </a:t>
            </a:r>
            <a:r>
              <a:rPr lang="en-AU" sz="1400" i="1" dirty="0">
                <a:effectLst/>
                <a:latin typeface="Calibri" panose="020F0502020204030204" pitchFamily="34" charset="0"/>
                <a:ea typeface="Calibri" panose="020F0502020204030204" pitchFamily="34" charset="0"/>
                <a:cs typeface="Times New Roman" panose="02020603050405020304" pitchFamily="18" charset="0"/>
              </a:rPr>
              <a:t>n</a:t>
            </a:r>
            <a:r>
              <a:rPr lang="en-AU" sz="1400" dirty="0">
                <a:effectLst/>
                <a:latin typeface="Calibri" panose="020F0502020204030204" pitchFamily="34" charset="0"/>
                <a:ea typeface="Calibri" panose="020F0502020204030204" pitchFamily="34" charset="0"/>
                <a:cs typeface="Times New Roman" panose="02020603050405020304" pitchFamily="18" charset="0"/>
              </a:rPr>
              <a:t> TXs height of the tree is log2(</a:t>
            </a:r>
            <a:r>
              <a:rPr lang="en-AU" sz="1400" i="1" dirty="0">
                <a:effectLst/>
                <a:latin typeface="Calibri" panose="020F0502020204030204" pitchFamily="34" charset="0"/>
                <a:ea typeface="Calibri" panose="020F0502020204030204" pitchFamily="34" charset="0"/>
                <a:cs typeface="Times New Roman" panose="02020603050405020304" pitchFamily="18" charset="0"/>
              </a:rPr>
              <a:t>n</a:t>
            </a:r>
            <a:r>
              <a:rPr lang="en-AU" sz="14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 Merkle Tree is a way of efficiently &amp; securely verifying the contents of a large collection of data. In BCs, it is used to summarize the set of TXs included in a block. So even if a single TX changes, the root hash will change.</a:t>
            </a:r>
          </a:p>
          <a:p>
            <a:pPr marL="342900" lvl="0"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Also, in BCs, we can verify whether a given TX is included in a block using the Merkle Tree. Given a TX and hashes of its adjacent and parent hashes, we can verify whether the same root hash is produced in </a:t>
            </a:r>
            <a:r>
              <a:rPr lang="en-AU" sz="1400" dirty="0" err="1">
                <a:effectLst/>
                <a:latin typeface="Calibri" panose="020F0502020204030204" pitchFamily="34" charset="0"/>
                <a:ea typeface="Calibri" panose="020F0502020204030204" pitchFamily="34" charset="0"/>
                <a:cs typeface="Times New Roman" panose="02020603050405020304" pitchFamily="18" charset="0"/>
              </a:rPr>
              <a:t>Θ</a:t>
            </a:r>
            <a:r>
              <a:rPr lang="en-AU" sz="1400" dirty="0">
                <a:effectLst/>
                <a:latin typeface="Calibri" panose="020F0502020204030204" pitchFamily="34" charset="0"/>
                <a:ea typeface="Calibri" panose="020F0502020204030204" pitchFamily="34" charset="0"/>
                <a:cs typeface="Times New Roman" panose="02020603050405020304" pitchFamily="18" charset="0"/>
              </a:rPr>
              <a:t>(log n) time.</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For example, the block header will contain only the root hash, To check whether TX</a:t>
            </a:r>
            <a:r>
              <a:rPr lang="en-AU" sz="1400" baseline="-25000" dirty="0">
                <a:effectLst/>
                <a:latin typeface="Calibri" panose="020F0502020204030204" pitchFamily="34" charset="0"/>
                <a:ea typeface="Calibri" panose="020F0502020204030204" pitchFamily="34" charset="0"/>
                <a:cs typeface="Times New Roman" panose="02020603050405020304" pitchFamily="18" charset="0"/>
              </a:rPr>
              <a:t>4</a:t>
            </a:r>
            <a:r>
              <a:rPr lang="en-AU" sz="1400" dirty="0">
                <a:effectLst/>
                <a:latin typeface="Calibri" panose="020F0502020204030204" pitchFamily="34" charset="0"/>
                <a:ea typeface="Calibri" panose="020F0502020204030204" pitchFamily="34" charset="0"/>
                <a:cs typeface="Times New Roman" panose="02020603050405020304" pitchFamily="18" charset="0"/>
              </a:rPr>
              <a:t> is in the block, we need only to compute H(TX</a:t>
            </a:r>
            <a:r>
              <a:rPr lang="en-AU" sz="1400" baseline="-25000" dirty="0">
                <a:effectLst/>
                <a:latin typeface="Calibri" panose="020F0502020204030204" pitchFamily="34" charset="0"/>
                <a:ea typeface="Calibri" panose="020F0502020204030204" pitchFamily="34" charset="0"/>
                <a:cs typeface="Times New Roman" panose="02020603050405020304" pitchFamily="18" charset="0"/>
              </a:rPr>
              <a:t>4</a:t>
            </a:r>
            <a:r>
              <a:rPr lang="en-AU" sz="1400" dirty="0">
                <a:effectLst/>
                <a:latin typeface="Calibri" panose="020F0502020204030204" pitchFamily="34" charset="0"/>
                <a:ea typeface="Calibri" panose="020F0502020204030204" pitchFamily="34" charset="0"/>
                <a:cs typeface="Times New Roman" panose="02020603050405020304" pitchFamily="18" charset="0"/>
              </a:rPr>
              <a:t>), concatenate it with H(TX</a:t>
            </a:r>
            <a:r>
              <a:rPr lang="en-AU" sz="1400" baseline="-25000" dirty="0">
                <a:effectLst/>
                <a:latin typeface="Calibri" panose="020F0502020204030204" pitchFamily="34" charset="0"/>
                <a:ea typeface="Calibri" panose="020F0502020204030204" pitchFamily="34" charset="0"/>
                <a:cs typeface="Times New Roman" panose="02020603050405020304" pitchFamily="18" charset="0"/>
              </a:rPr>
              <a:t>3</a:t>
            </a:r>
            <a:r>
              <a:rPr lang="en-AU" sz="1400" dirty="0">
                <a:effectLst/>
                <a:latin typeface="Calibri" panose="020F0502020204030204" pitchFamily="34" charset="0"/>
                <a:ea typeface="Calibri" panose="020F0502020204030204" pitchFamily="34" charset="0"/>
                <a:cs typeface="Times New Roman" panose="02020603050405020304" pitchFamily="18" charset="0"/>
              </a:rPr>
              <a:t>) and find the next level hash. Then concatenate that hash with the hash from the left of the tree (i.e., H(H(TX</a:t>
            </a:r>
            <a:r>
              <a:rPr lang="en-AU" sz="1400" baseline="-25000" dirty="0">
                <a:effectLst/>
                <a:latin typeface="Calibri" panose="020F0502020204030204" pitchFamily="34" charset="0"/>
                <a:ea typeface="Calibri" panose="020F0502020204030204" pitchFamily="34" charset="0"/>
                <a:cs typeface="Times New Roman" panose="02020603050405020304" pitchFamily="18" charset="0"/>
              </a:rPr>
              <a:t>1</a:t>
            </a:r>
            <a:r>
              <a:rPr lang="en-AU" sz="1400" dirty="0">
                <a:effectLst/>
                <a:latin typeface="Calibri" panose="020F0502020204030204" pitchFamily="34" charset="0"/>
                <a:ea typeface="Calibri" panose="020F0502020204030204" pitchFamily="34" charset="0"/>
                <a:cs typeface="Times New Roman" panose="02020603050405020304" pitchFamily="18" charset="0"/>
              </a:rPr>
              <a:t>) + H(TX</a:t>
            </a:r>
            <a:r>
              <a:rPr lang="en-AU" sz="1400" baseline="-25000" dirty="0">
                <a:effectLst/>
                <a:latin typeface="Calibri" panose="020F0502020204030204" pitchFamily="34" charset="0"/>
                <a:ea typeface="Calibri" panose="020F0502020204030204" pitchFamily="34" charset="0"/>
                <a:cs typeface="Times New Roman" panose="02020603050405020304" pitchFamily="18" charset="0"/>
              </a:rPr>
              <a:t>2</a:t>
            </a:r>
            <a:r>
              <a:rPr lang="en-AU" sz="1400" dirty="0">
                <a:effectLst/>
                <a:latin typeface="Calibri" panose="020F0502020204030204" pitchFamily="34" charset="0"/>
                <a:ea typeface="Calibri" panose="020F0502020204030204" pitchFamily="34" charset="0"/>
                <a:cs typeface="Times New Roman" panose="02020603050405020304" pitchFamily="18" charset="0"/>
              </a:rPr>
              <a:t>)) ) and calculate the next level hash, and so on..,</a:t>
            </a:r>
          </a:p>
          <a:p>
            <a:pPr marL="800100" lvl="1" indent="-342900">
              <a:lnSpc>
                <a:spcPct val="107000"/>
              </a:lnSpc>
              <a:spcAft>
                <a:spcPts val="800"/>
              </a:spcAft>
              <a:buFont typeface="Arial" panose="020B0604020202020204" pitchFamily="34" charset="0"/>
              <a:buChar char="•"/>
              <a:tabLst>
                <a:tab pos="457200" algn="l"/>
              </a:tabLst>
            </a:pPr>
            <a:r>
              <a:rPr lang="en-AU" sz="1400" dirty="0">
                <a:effectLst/>
                <a:latin typeface="Calibri" panose="020F0502020204030204" pitchFamily="34" charset="0"/>
                <a:ea typeface="Calibri" panose="020F0502020204030204" pitchFamily="34" charset="0"/>
                <a:cs typeface="Times New Roman" panose="02020603050405020304" pitchFamily="18" charset="0"/>
              </a:rPr>
              <a:t>Such a proof is called a </a:t>
            </a:r>
            <a:r>
              <a:rPr lang="en-AU" sz="1400" i="1" dirty="0">
                <a:effectLst/>
                <a:latin typeface="Calibri" panose="020F0502020204030204" pitchFamily="34" charset="0"/>
                <a:ea typeface="Calibri" panose="020F0502020204030204" pitchFamily="34" charset="0"/>
                <a:cs typeface="Times New Roman" panose="02020603050405020304" pitchFamily="18" charset="0"/>
              </a:rPr>
              <a:t>Merkle proof</a:t>
            </a:r>
            <a:r>
              <a:rPr lang="en-AU" sz="14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Arial" panose="020B0604020202020204" pitchFamily="34" charset="0"/>
              <a:buChar char="•"/>
              <a:tabLst>
                <a:tab pos="457200" algn="l"/>
              </a:tabLst>
            </a:pPr>
            <a:r>
              <a:rPr lang="en-AU" sz="1400" b="0" i="0" dirty="0">
                <a:solidFill>
                  <a:srgbClr val="212529"/>
                </a:solidFill>
                <a:effectLst/>
                <a:latin typeface="Calibri" panose="020F0502020204030204" pitchFamily="34" charset="0"/>
                <a:cs typeface="Times New Roman" panose="02020603050405020304" pitchFamily="18" charset="0"/>
              </a:rPr>
              <a:t>In Bitcoin, </a:t>
            </a:r>
            <a:r>
              <a:rPr lang="en-AU" sz="2000" b="0" i="0" dirty="0">
                <a:solidFill>
                  <a:srgbClr val="212529"/>
                </a:solidFill>
                <a:effectLst/>
                <a:latin typeface="Titillium Web" pitchFamily="2" charset="77"/>
              </a:rPr>
              <a:t>if there are an odd number of TXs, the TX without a partner is hashed with a copy of itself. Similarly, </a:t>
            </a:r>
            <a:r>
              <a:rPr lang="en-AU" sz="3200" dirty="0"/>
              <a:t>any hash without a partner is hashed with </a:t>
            </a:r>
            <a:r>
              <a:rPr lang="en-AU" sz="3200"/>
              <a:t>itself.</a:t>
            </a:r>
          </a:p>
          <a:p>
            <a:pPr marL="285750" indent="-285750">
              <a:buFont typeface="Arial" panose="020B0604020202020204" pitchFamily="34" charset="0"/>
              <a:buChar char="•"/>
            </a:pPr>
            <a:endParaRPr lang="en-AU" sz="2000" b="0" i="0">
              <a:solidFill>
                <a:srgbClr val="212529"/>
              </a:solidFill>
              <a:effectLst/>
              <a:latin typeface="Titillium Web" pitchFamily="2" charset="77"/>
            </a:endParaRPr>
          </a:p>
          <a:p>
            <a:br>
              <a:rPr lang="en-AU" sz="2000"/>
            </a:br>
            <a:endParaRPr lang="en-AU" sz="1300" dirty="0"/>
          </a:p>
        </p:txBody>
      </p:sp>
      <p:sp>
        <p:nvSpPr>
          <p:cNvPr id="4" name="Slide Number Placeholder 3"/>
          <p:cNvSpPr>
            <a:spLocks noGrp="1"/>
          </p:cNvSpPr>
          <p:nvPr>
            <p:ph type="sldNum" sz="quarter" idx="10"/>
          </p:nvPr>
        </p:nvSpPr>
        <p:spPr/>
        <p:txBody>
          <a:bodyPr/>
          <a:lstStyle/>
          <a:p>
            <a:fld id="{001C9F81-DB2C-42C9-B6F6-C5F374D31FE4}" type="slidenum">
              <a:rPr lang="en-AU" smtClean="0"/>
              <a:t>7</a:t>
            </a:fld>
            <a:endParaRPr lang="en-AU" dirty="0"/>
          </a:p>
        </p:txBody>
      </p:sp>
    </p:spTree>
    <p:extLst>
      <p:ext uri="{BB962C8B-B14F-4D97-AF65-F5344CB8AC3E}">
        <p14:creationId xmlns:p14="http://schemas.microsoft.com/office/powerpoint/2010/main" val="2868528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Public-Key Cryptography is the foundation for digital signatures in BCs.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 uses a pair of keys to encrypt and decrypt data:</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One of the keys is called the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Public key</a:t>
            </a:r>
            <a:r>
              <a:rPr lang="en-AU" sz="1200" dirty="0">
                <a:effectLst/>
                <a:latin typeface="Calibri" panose="020F0502020204030204" pitchFamily="34" charset="0"/>
                <a:ea typeface="Calibri" panose="020F0502020204030204" pitchFamily="34" charset="0"/>
                <a:cs typeface="Times New Roman" panose="02020603050405020304" pitchFamily="18" charset="0"/>
              </a:rPr>
              <a:t> and is expected to be disseminated widely.</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 other key is called the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Private key</a:t>
            </a:r>
            <a:r>
              <a:rPr lang="en-AU" sz="1200" dirty="0">
                <a:effectLst/>
                <a:latin typeface="Calibri" panose="020F0502020204030204" pitchFamily="34" charset="0"/>
                <a:ea typeface="Calibri" panose="020F0502020204030204" pitchFamily="34" charset="0"/>
                <a:cs typeface="Times New Roman" panose="02020603050405020304" pitchFamily="18" charset="0"/>
              </a:rPr>
              <a:t> and is expected to be known only to the owner.</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Because these cryptographic systems use a different key, they are also called </a:t>
            </a:r>
            <a:r>
              <a:rPr lang="en-AU" sz="1200" i="1" dirty="0">
                <a:effectLst/>
                <a:latin typeface="Calibri" panose="020F0502020204030204" pitchFamily="34" charset="0"/>
                <a:ea typeface="Calibri" panose="020F0502020204030204" pitchFamily="34" charset="0"/>
                <a:cs typeface="Times New Roman" panose="02020603050405020304" pitchFamily="18" charset="0"/>
              </a:rPr>
              <a:t>asymmetric cryptography</a:t>
            </a:r>
            <a:r>
              <a:rPr lang="en-AU" sz="12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Owner of a private key needs to keep it private to achieve security.</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It's easy to create new key pairs using algorithms such as RSA and ECC (Elliptic curve cryptography). </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These algorithms rely on a large number as the seed to generate a key pair, e.g., you can wiggle your mouse several times to generate a large random number.</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Typical key lengths are 128, 256, 384, 512, 1024, 2048, and 4096 bits.</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Longer keys typically enhance security.</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With RSA we use key lengths over 2048 today. ECC keys are relatively short as they are more effective in withstanding attacks. E.g., 384-bit ECC has similar strength as 4096-bit RSA key.</a:t>
            </a:r>
          </a:p>
          <a:p>
            <a:pPr marL="1200150" lvl="2"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Bitcoin uses Elliptic Curve Digital Signature Algorithm (ECDSA) with the secp256k1 curve, which generates 256-bit keys.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BCs, public-key cryptography is used to indicate the ownership of assets and authentication to spend them (see next slide).</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E.g., when Alice sends $300 to Bob, she needs to sign her TX using her private key (as she’s the only one that is supposed to know the private key).</a:t>
            </a:r>
          </a:p>
          <a:p>
            <a:pPr marL="742950" lvl="1" indent="-285750">
              <a:lnSpc>
                <a:spcPct val="107000"/>
              </a:lnSpc>
              <a:spcAft>
                <a:spcPts val="800"/>
              </a:spcAft>
              <a:buFont typeface="Arial" panose="020B0604020202020204" pitchFamily="34" charset="0"/>
              <a:buChar char="•"/>
              <a:tabLst>
                <a:tab pos="9144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If Alice loses her private key, it same as her losing control of her assets.</a:t>
            </a:r>
            <a:endParaRPr lang="en-AU" dirty="0"/>
          </a:p>
        </p:txBody>
      </p:sp>
      <p:sp>
        <p:nvSpPr>
          <p:cNvPr id="4" name="Slide Number Placeholder 3"/>
          <p:cNvSpPr>
            <a:spLocks noGrp="1"/>
          </p:cNvSpPr>
          <p:nvPr>
            <p:ph type="sldNum" sz="quarter" idx="5"/>
          </p:nvPr>
        </p:nvSpPr>
        <p:spPr/>
        <p:txBody>
          <a:bodyPr/>
          <a:lstStyle/>
          <a:p>
            <a:fld id="{001C9F81-DB2C-42C9-B6F6-C5F374D31FE4}" type="slidenum">
              <a:rPr lang="en-AU" smtClean="0"/>
              <a:t>8</a:t>
            </a:fld>
            <a:endParaRPr lang="en-AU" dirty="0"/>
          </a:p>
        </p:txBody>
      </p:sp>
    </p:spTree>
    <p:extLst>
      <p:ext uri="{BB962C8B-B14F-4D97-AF65-F5344CB8AC3E}">
        <p14:creationId xmlns:p14="http://schemas.microsoft.com/office/powerpoint/2010/main" val="11274732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Public-Key Cryptography serves 2 purposes, where it can be used for encryption and digital signatures</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Encryption</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On the left, Bob wants a send a secret message to Alice.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 he encrypts the message using Alice's public key, which is well known. In fact, anyone that knows Alice’s public key can send her a secure message.</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However, to decrypt the message Alice needs to use her private key. As Alice is the only one who knows the private key, no one can read the message other than Alice.</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 use the public key to encrypt and the private key to decrypt.</a:t>
            </a:r>
          </a:p>
          <a:p>
            <a:pPr marL="342900" lvl="0"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Digital signatures</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digital signatures, the use of key pairs is reversed.</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this case, Alice wants to prove that she is the one who signed the message, i.e., Alice is trying to prove her authenticity (much like putting her signature on a paper).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So the message is signed with Alice's private key and Bob or anyone else can verify it using her public key. </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No one else can impersonate Alice unless they know her private key</a:t>
            </a:r>
          </a:p>
          <a:p>
            <a:pPr marL="800100" lvl="1" indent="-342900">
              <a:lnSpc>
                <a:spcPct val="107000"/>
              </a:lnSpc>
              <a:spcAft>
                <a:spcPts val="800"/>
              </a:spcAft>
              <a:buFont typeface="Arial" panose="020B0604020202020204" pitchFamily="34" charset="0"/>
              <a:buChar char="•"/>
              <a:tabLst>
                <a:tab pos="457200" algn="l"/>
              </a:tabLst>
            </a:pPr>
            <a:r>
              <a:rPr lang="en-AU" sz="1200" dirty="0">
                <a:effectLst/>
                <a:latin typeface="Calibri" panose="020F0502020204030204" pitchFamily="34" charset="0"/>
                <a:ea typeface="Calibri" panose="020F0502020204030204" pitchFamily="34" charset="0"/>
                <a:cs typeface="Times New Roman" panose="02020603050405020304" pitchFamily="18" charset="0"/>
              </a:rPr>
              <a:t>In practice, what is signed is a datum/hash of the message, which is not shown in the diagram to keep it simple. As a hash is much smaller than a document or TX, it is faster to sign on a hash than the original data.</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9</a:t>
            </a:fld>
            <a:endParaRPr lang="en-AU" dirty="0"/>
          </a:p>
        </p:txBody>
      </p:sp>
    </p:spTree>
    <p:extLst>
      <p:ext uri="{BB962C8B-B14F-4D97-AF65-F5344CB8AC3E}">
        <p14:creationId xmlns:p14="http://schemas.microsoft.com/office/powerpoint/2010/main" val="41864958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tags" Target="../tags/tag3.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648000" y="2357822"/>
            <a:ext cx="5063046" cy="1910434"/>
          </a:xfrm>
        </p:spPr>
        <p:txBody>
          <a:bodyPr anchor="t">
            <a:normAutofit/>
          </a:bodyPr>
          <a:lstStyle>
            <a:lvl1pPr algn="l">
              <a:defRPr sz="3200">
                <a:latin typeface="+mn-lt"/>
              </a:defRPr>
            </a:lvl1pPr>
          </a:lstStyle>
          <a:p>
            <a:r>
              <a:rPr lang="en-GB"/>
              <a:t>Click to edit Master title style</a:t>
            </a:r>
            <a:endParaRPr lang="en-US" dirty="0"/>
          </a:p>
        </p:txBody>
      </p:sp>
      <p:sp>
        <p:nvSpPr>
          <p:cNvPr id="3" name="Subtitle 2"/>
          <p:cNvSpPr>
            <a:spLocks noGrp="1"/>
          </p:cNvSpPr>
          <p:nvPr>
            <p:ph type="subTitle" idx="1"/>
          </p:nvPr>
        </p:nvSpPr>
        <p:spPr>
          <a:xfrm>
            <a:off x="648000" y="4502034"/>
            <a:ext cx="8035200" cy="659722"/>
          </a:xfrm>
        </p:spPr>
        <p:txBody>
          <a:bodyPr/>
          <a:lstStyle>
            <a:lvl1pPr marL="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11" name="Rechteck 10">
            <a:extLst>
              <a:ext uri="{FF2B5EF4-FFF2-40B4-BE49-F238E27FC236}">
                <a16:creationId xmlns:a16="http://schemas.microsoft.com/office/drawing/2014/main" id="{A24CE11F-8AFC-46C7-ADA1-33DFCEA3E511}"/>
              </a:ext>
            </a:extLst>
          </p:cNvPr>
          <p:cNvSpPr/>
          <p:nvPr userDrawn="1"/>
        </p:nvSpPr>
        <p:spPr bwMode="auto">
          <a:xfrm>
            <a:off x="0" y="2"/>
            <a:ext cx="595309" cy="2275876"/>
          </a:xfrm>
          <a:prstGeom prst="rect">
            <a:avLst/>
          </a:prstGeom>
          <a:solidFill>
            <a:srgbClr val="C50E1F"/>
          </a:solidFill>
          <a:ln>
            <a:noFill/>
          </a:ln>
          <a:effectLst/>
        </p:spPr>
        <p:txBody>
          <a:bodyPr vert="horz" wrap="square" lIns="91440" tIns="45720" rIns="91440" bIns="45720" numCol="1" rtlCol="0" anchor="ctr" anchorCtr="0" compatLnSpc="1">
            <a:prstTxWarp prst="textNoShape">
              <a:avLst/>
            </a:prstTxWarp>
          </a:bodyPr>
          <a:lstStyle/>
          <a:p>
            <a:pPr marL="0" marR="0" indent="0" algn="ctr" defTabSz="914364" rtl="0" eaLnBrk="1" fontAlgn="base" latinLnBrk="0" hangingPunct="1">
              <a:lnSpc>
                <a:spcPct val="100000"/>
              </a:lnSpc>
              <a:spcBef>
                <a:spcPct val="0"/>
              </a:spcBef>
              <a:spcAft>
                <a:spcPct val="0"/>
              </a:spcAft>
              <a:buClrTx/>
              <a:buSzTx/>
              <a:buFontTx/>
              <a:buNone/>
              <a:tabLst/>
            </a:pPr>
            <a:endParaRPr kumimoji="0" lang="de-DE" sz="1200" b="0" i="0" u="none" strike="noStrike" cap="none" normalizeH="0" baseline="0">
              <a:ln>
                <a:noFill/>
              </a:ln>
              <a:solidFill>
                <a:schemeClr val="tx1"/>
              </a:solidFill>
              <a:effectLst/>
              <a:latin typeface="Arial" panose="020B0604020202020204" pitchFamily="34" charset="0"/>
            </a:endParaRPr>
          </a:p>
        </p:txBody>
      </p:sp>
      <p:sp>
        <p:nvSpPr>
          <p:cNvPr id="15" name="Line 8">
            <a:extLst>
              <a:ext uri="{FF2B5EF4-FFF2-40B4-BE49-F238E27FC236}">
                <a16:creationId xmlns:a16="http://schemas.microsoft.com/office/drawing/2014/main" id="{B92486F8-C720-4BE1-933E-699878A306A5}"/>
              </a:ext>
            </a:extLst>
          </p:cNvPr>
          <p:cNvSpPr>
            <a:spLocks noChangeShapeType="1"/>
          </p:cNvSpPr>
          <p:nvPr userDrawn="1">
            <p:custDataLst>
              <p:tags r:id="rId1"/>
            </p:custDataLst>
          </p:nvPr>
        </p:nvSpPr>
        <p:spPr bwMode="auto">
          <a:xfrm>
            <a:off x="648000" y="5256000"/>
            <a:ext cx="80352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sz="1000"/>
          </a:p>
        </p:txBody>
      </p:sp>
      <p:pic>
        <p:nvPicPr>
          <p:cNvPr id="10" name="Content Placeholder 5">
            <a:extLst>
              <a:ext uri="{FF2B5EF4-FFF2-40B4-BE49-F238E27FC236}">
                <a16:creationId xmlns:a16="http://schemas.microsoft.com/office/drawing/2014/main" id="{C1274533-273C-4384-9661-F2AACF1EC59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900245" y="0"/>
            <a:ext cx="2782955" cy="3627438"/>
          </a:xfrm>
          <a:prstGeom prst="rect">
            <a:avLst/>
          </a:prstGeom>
        </p:spPr>
      </p:pic>
      <p:sp>
        <p:nvSpPr>
          <p:cNvPr id="12" name="Line 8">
            <a:extLst>
              <a:ext uri="{FF2B5EF4-FFF2-40B4-BE49-F238E27FC236}">
                <a16:creationId xmlns:a16="http://schemas.microsoft.com/office/drawing/2014/main" id="{E698EC1D-61F7-4462-BDF9-B30D251FEC41}"/>
              </a:ext>
            </a:extLst>
          </p:cNvPr>
          <p:cNvSpPr>
            <a:spLocks noChangeShapeType="1"/>
          </p:cNvSpPr>
          <p:nvPr userDrawn="1">
            <p:custDataLst>
              <p:tags r:id="rId2"/>
            </p:custDataLst>
          </p:nvPr>
        </p:nvSpPr>
        <p:spPr bwMode="auto">
          <a:xfrm>
            <a:off x="648000" y="2271600"/>
            <a:ext cx="5063046" cy="123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sz="1000"/>
          </a:p>
        </p:txBody>
      </p:sp>
      <p:sp>
        <p:nvSpPr>
          <p:cNvPr id="6" name="TextBox 5">
            <a:extLst>
              <a:ext uri="{FF2B5EF4-FFF2-40B4-BE49-F238E27FC236}">
                <a16:creationId xmlns:a16="http://schemas.microsoft.com/office/drawing/2014/main" id="{2F445A93-2278-4E94-8AD7-E4FD0393935D}"/>
              </a:ext>
            </a:extLst>
          </p:cNvPr>
          <p:cNvSpPr txBox="1"/>
          <p:nvPr userDrawn="1"/>
        </p:nvSpPr>
        <p:spPr>
          <a:xfrm>
            <a:off x="648000" y="997349"/>
            <a:ext cx="5063046" cy="1200329"/>
          </a:xfrm>
          <a:prstGeom prst="rect">
            <a:avLst/>
          </a:prstGeom>
          <a:noFill/>
        </p:spPr>
        <p:txBody>
          <a:bodyPr wrap="square" rtlCol="0" anchor="b">
            <a:spAutoFit/>
          </a:bodyPr>
          <a:lstStyle/>
          <a:p>
            <a:pPr marL="0" marR="0" lvl="0" indent="0" algn="l" defTabSz="713232" rtl="0" eaLnBrk="1" fontAlgn="auto" latinLnBrk="0" hangingPunct="1">
              <a:lnSpc>
                <a:spcPct val="100000"/>
              </a:lnSpc>
              <a:spcBef>
                <a:spcPts val="0"/>
              </a:spcBef>
              <a:spcAft>
                <a:spcPts val="0"/>
              </a:spcAft>
              <a:buClrTx/>
              <a:buSzTx/>
              <a:buFontTx/>
              <a:buNone/>
              <a:tabLst/>
              <a:defRPr/>
            </a:pPr>
            <a:r>
              <a:rPr lang="en-AU" sz="3600" dirty="0"/>
              <a:t>Software Architecture for Blockchain Applications</a:t>
            </a:r>
            <a:endParaRPr lang="en-US" sz="3600" dirty="0"/>
          </a:p>
        </p:txBody>
      </p:sp>
    </p:spTree>
    <p:extLst>
      <p:ext uri="{BB962C8B-B14F-4D97-AF65-F5344CB8AC3E}">
        <p14:creationId xmlns:p14="http://schemas.microsoft.com/office/powerpoint/2010/main" val="419342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78187F0-1597-414C-8CB5-4B97FBD7EE66}"/>
              </a:ext>
            </a:extLst>
          </p:cNvPr>
          <p:cNvSpPr>
            <a:spLocks noGrp="1"/>
          </p:cNvSpPr>
          <p:nvPr>
            <p:ph idx="1" hasCustomPrompt="1"/>
          </p:nvPr>
        </p:nvSpPr>
        <p:spPr>
          <a:xfrm>
            <a:off x="648001" y="1272399"/>
            <a:ext cx="7911799" cy="3695843"/>
          </a:xfrm>
        </p:spPr>
        <p:txBody>
          <a:bodyPr/>
          <a:lstStyle>
            <a:lvl2pPr>
              <a:defRPr sz="1389"/>
            </a:lvl2pPr>
            <a:lvl3pPr>
              <a:defRPr sz="1250"/>
            </a:lvl3pPr>
            <a:lvl4pPr>
              <a:defRPr sz="1250"/>
            </a:lvl4pPr>
            <a:lvl5pPr marL="872943" indent="-185171">
              <a:defRPr sz="972"/>
            </a:lvl5pPr>
          </a:lstStyle>
          <a:p>
            <a:pPr lvl="0"/>
            <a:r>
              <a:rPr lang="en-US" dirty="0"/>
              <a:t>Edit Master text styles</a:t>
            </a:r>
          </a:p>
          <a:p>
            <a:pPr lvl="1"/>
            <a:r>
              <a:rPr lang="en-US" dirty="0"/>
              <a:t>Second level</a:t>
            </a:r>
          </a:p>
          <a:p>
            <a:pPr lvl="2"/>
            <a:r>
              <a:rPr lang="en-US" dirty="0"/>
              <a:t>Third level</a:t>
            </a:r>
          </a:p>
          <a:p>
            <a:pPr lvl="2"/>
            <a:r>
              <a:rPr lang="en-US" dirty="0"/>
              <a:t>Fourth level</a:t>
            </a:r>
          </a:p>
          <a:p>
            <a:pPr lvl="3"/>
            <a:r>
              <a:rPr lang="en-US" dirty="0"/>
              <a:t>Fifth level</a:t>
            </a:r>
            <a:endParaRPr lang="en-AU" dirty="0"/>
          </a:p>
        </p:txBody>
      </p:sp>
      <p:sp>
        <p:nvSpPr>
          <p:cNvPr id="4" name="Title 1">
            <a:extLst>
              <a:ext uri="{FF2B5EF4-FFF2-40B4-BE49-F238E27FC236}">
                <a16:creationId xmlns:a16="http://schemas.microsoft.com/office/drawing/2014/main" id="{4A8FE5B1-857A-4F74-BC93-2B434C346E3D}"/>
              </a:ext>
            </a:extLst>
          </p:cNvPr>
          <p:cNvSpPr>
            <a:spLocks noGrp="1"/>
          </p:cNvSpPr>
          <p:nvPr>
            <p:ph type="title"/>
          </p:nvPr>
        </p:nvSpPr>
        <p:spPr>
          <a:xfrm>
            <a:off x="648000" y="287999"/>
            <a:ext cx="6631640" cy="648000"/>
          </a:xfrm>
        </p:spPr>
        <p:txBody>
          <a:bodyPr/>
          <a:lstStyle>
            <a:lvl1pPr>
              <a:defRPr>
                <a:latin typeface="+mn-lt"/>
              </a:defRPr>
            </a:lvl1pPr>
          </a:lstStyle>
          <a:p>
            <a:r>
              <a:rPr lang="en-GB"/>
              <a:t>Click to edit Master title style</a:t>
            </a:r>
            <a:endParaRPr lang="en-US" dirty="0"/>
          </a:p>
        </p:txBody>
      </p:sp>
      <p:sp>
        <p:nvSpPr>
          <p:cNvPr id="2" name="Foliennummernplatzhalter 11">
            <a:extLst>
              <a:ext uri="{FF2B5EF4-FFF2-40B4-BE49-F238E27FC236}">
                <a16:creationId xmlns:a16="http://schemas.microsoft.com/office/drawing/2014/main" id="{5113FDAC-B480-35C7-419D-96CE16E317ED}"/>
              </a:ext>
            </a:extLst>
          </p:cNvPr>
          <p:cNvSpPr>
            <a:spLocks noGrp="1"/>
          </p:cNvSpPr>
          <p:nvPr>
            <p:ph type="sldNum" sz="quarter" idx="4"/>
          </p:nvPr>
        </p:nvSpPr>
        <p:spPr>
          <a:xfrm>
            <a:off x="6712882" y="5368406"/>
            <a:ext cx="1855118" cy="224836"/>
          </a:xfrm>
          <a:prstGeom prst="rect">
            <a:avLst/>
          </a:prstGeom>
        </p:spPr>
        <p:txBody>
          <a:bodyPr vert="horz" lIns="91440" tIns="45720" rIns="91440" bIns="45720" rtlCol="0" anchor="ctr"/>
          <a:lstStyle>
            <a:lvl1pPr algn="r">
              <a:defRPr sz="1200">
                <a:solidFill>
                  <a:schemeClr val="tx1">
                    <a:tint val="75000"/>
                  </a:schemeClr>
                </a:solidFill>
              </a:defRPr>
            </a:lvl1pPr>
          </a:lstStyle>
          <a:p>
            <a:fld id="{97F98C0B-273E-428A-ABCF-EBED2BA25188}" type="slidenum">
              <a:rPr lang="en-US" smtClean="0"/>
              <a:t>‹#›</a:t>
            </a:fld>
            <a:endParaRPr lang="en-US"/>
          </a:p>
        </p:txBody>
      </p:sp>
    </p:spTree>
    <p:extLst>
      <p:ext uri="{BB962C8B-B14F-4D97-AF65-F5344CB8AC3E}">
        <p14:creationId xmlns:p14="http://schemas.microsoft.com/office/powerpoint/2010/main" val="1982060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_subheadin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7D58AA-BE7B-4223-BD84-6FE22DEB64C8}"/>
              </a:ext>
            </a:extLst>
          </p:cNvPr>
          <p:cNvSpPr>
            <a:spLocks noGrp="1"/>
          </p:cNvSpPr>
          <p:nvPr>
            <p:ph sz="half" idx="1"/>
          </p:nvPr>
        </p:nvSpPr>
        <p:spPr>
          <a:xfrm>
            <a:off x="648000" y="1227138"/>
            <a:ext cx="3886200" cy="3883342"/>
          </a:xfrm>
        </p:spPr>
        <p:txBody>
          <a:bodyPr>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4" name="Content Placeholder 3">
            <a:extLst>
              <a:ext uri="{FF2B5EF4-FFF2-40B4-BE49-F238E27FC236}">
                <a16:creationId xmlns:a16="http://schemas.microsoft.com/office/drawing/2014/main" id="{1B4B775D-A963-4EDD-A851-D9DDAD8EF7A9}"/>
              </a:ext>
            </a:extLst>
          </p:cNvPr>
          <p:cNvSpPr>
            <a:spLocks noGrp="1"/>
          </p:cNvSpPr>
          <p:nvPr>
            <p:ph sz="half" idx="2"/>
          </p:nvPr>
        </p:nvSpPr>
        <p:spPr>
          <a:xfrm>
            <a:off x="4691082" y="1227138"/>
            <a:ext cx="3886200" cy="3883342"/>
          </a:xfrm>
        </p:spPr>
        <p:txBody>
          <a:bodyPr>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Text Placeholder 9">
            <a:extLst>
              <a:ext uri="{FF2B5EF4-FFF2-40B4-BE49-F238E27FC236}">
                <a16:creationId xmlns:a16="http://schemas.microsoft.com/office/drawing/2014/main" id="{3EC2145B-8A2C-4935-B990-5B13C5481068}"/>
              </a:ext>
            </a:extLst>
          </p:cNvPr>
          <p:cNvSpPr>
            <a:spLocks noGrp="1"/>
          </p:cNvSpPr>
          <p:nvPr>
            <p:ph type="body" sz="quarter" idx="10" hasCustomPrompt="1"/>
          </p:nvPr>
        </p:nvSpPr>
        <p:spPr>
          <a:xfrm>
            <a:off x="648000" y="726441"/>
            <a:ext cx="6631640" cy="304272"/>
          </a:xfrm>
        </p:spPr>
        <p:txBody>
          <a:bodyPr/>
          <a:lstStyle>
            <a:lvl1pPr marL="0" indent="0">
              <a:buNone/>
              <a:defRPr b="0">
                <a:solidFill>
                  <a:schemeClr val="tx1">
                    <a:lumMod val="75000"/>
                    <a:lumOff val="25000"/>
                  </a:schemeClr>
                </a:solidFill>
              </a:defRPr>
            </a:lvl1pPr>
          </a:lstStyle>
          <a:p>
            <a:pPr lvl="0"/>
            <a:r>
              <a:rPr lang="en-US" dirty="0"/>
              <a:t>Subheading</a:t>
            </a:r>
            <a:endParaRPr lang="en-AU" dirty="0"/>
          </a:p>
        </p:txBody>
      </p:sp>
      <p:sp>
        <p:nvSpPr>
          <p:cNvPr id="8" name="Title 1">
            <a:extLst>
              <a:ext uri="{FF2B5EF4-FFF2-40B4-BE49-F238E27FC236}">
                <a16:creationId xmlns:a16="http://schemas.microsoft.com/office/drawing/2014/main" id="{82F3C626-AD4A-44A8-925F-B70E6B6E26E4}"/>
              </a:ext>
            </a:extLst>
          </p:cNvPr>
          <p:cNvSpPr>
            <a:spLocks noGrp="1"/>
          </p:cNvSpPr>
          <p:nvPr>
            <p:ph type="title"/>
          </p:nvPr>
        </p:nvSpPr>
        <p:spPr>
          <a:xfrm>
            <a:off x="648000" y="287999"/>
            <a:ext cx="6631640" cy="438442"/>
          </a:xfrm>
        </p:spPr>
        <p:txBody>
          <a:bodyPr/>
          <a:lstStyle>
            <a:lvl1pPr>
              <a:defRPr>
                <a:latin typeface="+mn-lt"/>
              </a:defRPr>
            </a:lvl1pPr>
          </a:lstStyle>
          <a:p>
            <a:r>
              <a:rPr lang="en-GB"/>
              <a:t>Click to edit Master title style</a:t>
            </a:r>
            <a:endParaRPr lang="en-US" dirty="0"/>
          </a:p>
        </p:txBody>
      </p:sp>
      <p:sp>
        <p:nvSpPr>
          <p:cNvPr id="2" name="Foliennummernplatzhalter 11">
            <a:extLst>
              <a:ext uri="{FF2B5EF4-FFF2-40B4-BE49-F238E27FC236}">
                <a16:creationId xmlns:a16="http://schemas.microsoft.com/office/drawing/2014/main" id="{69F3F473-44F3-535A-2564-47260DF932CF}"/>
              </a:ext>
            </a:extLst>
          </p:cNvPr>
          <p:cNvSpPr>
            <a:spLocks noGrp="1"/>
          </p:cNvSpPr>
          <p:nvPr>
            <p:ph type="sldNum" sz="quarter" idx="4"/>
          </p:nvPr>
        </p:nvSpPr>
        <p:spPr>
          <a:xfrm>
            <a:off x="6712882" y="5368406"/>
            <a:ext cx="1855118" cy="224836"/>
          </a:xfrm>
          <a:prstGeom prst="rect">
            <a:avLst/>
          </a:prstGeom>
        </p:spPr>
        <p:txBody>
          <a:bodyPr vert="horz" lIns="91440" tIns="45720" rIns="91440" bIns="45720" rtlCol="0" anchor="ctr"/>
          <a:lstStyle>
            <a:lvl1pPr algn="r">
              <a:defRPr sz="1200">
                <a:solidFill>
                  <a:schemeClr val="tx1">
                    <a:tint val="75000"/>
                  </a:schemeClr>
                </a:solidFill>
              </a:defRPr>
            </a:lvl1pPr>
          </a:lstStyle>
          <a:p>
            <a:fld id="{97F98C0B-273E-428A-ABCF-EBED2BA25188}" type="slidenum">
              <a:rPr lang="en-US" smtClean="0"/>
              <a:t>‹#›</a:t>
            </a:fld>
            <a:endParaRPr lang="en-US"/>
          </a:p>
        </p:txBody>
      </p:sp>
    </p:spTree>
    <p:extLst>
      <p:ext uri="{BB962C8B-B14F-4D97-AF65-F5344CB8AC3E}">
        <p14:creationId xmlns:p14="http://schemas.microsoft.com/office/powerpoint/2010/main" val="8154009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_subheadin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78187F0-1597-414C-8CB5-4B97FBD7EE66}"/>
              </a:ext>
            </a:extLst>
          </p:cNvPr>
          <p:cNvSpPr>
            <a:spLocks noGrp="1"/>
          </p:cNvSpPr>
          <p:nvPr>
            <p:ph idx="1"/>
          </p:nvPr>
        </p:nvSpPr>
        <p:spPr/>
        <p:txBody>
          <a:bodyPr/>
          <a:lstStyle>
            <a:lvl2pPr>
              <a:defRPr sz="1389"/>
            </a:lvl2pPr>
            <a:lvl3pPr>
              <a:defRPr sz="1250"/>
            </a:lvl3pPr>
            <a:lvl4pPr>
              <a:defRPr sz="1250"/>
            </a:lvl4pPr>
            <a:lvl5pPr marL="872943" indent="-185171">
              <a:defRPr sz="12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dirty="0"/>
          </a:p>
        </p:txBody>
      </p:sp>
      <p:sp>
        <p:nvSpPr>
          <p:cNvPr id="5" name="Text Placeholder 9">
            <a:extLst>
              <a:ext uri="{FF2B5EF4-FFF2-40B4-BE49-F238E27FC236}">
                <a16:creationId xmlns:a16="http://schemas.microsoft.com/office/drawing/2014/main" id="{B004F5C3-4454-4773-BD71-9D32B253AC45}"/>
              </a:ext>
            </a:extLst>
          </p:cNvPr>
          <p:cNvSpPr>
            <a:spLocks noGrp="1"/>
          </p:cNvSpPr>
          <p:nvPr>
            <p:ph type="body" sz="quarter" idx="10" hasCustomPrompt="1"/>
          </p:nvPr>
        </p:nvSpPr>
        <p:spPr>
          <a:xfrm>
            <a:off x="648000" y="726441"/>
            <a:ext cx="6631640" cy="304272"/>
          </a:xfrm>
        </p:spPr>
        <p:txBody>
          <a:bodyPr/>
          <a:lstStyle>
            <a:lvl1pPr marL="0" indent="0">
              <a:buNone/>
              <a:defRPr b="0">
                <a:solidFill>
                  <a:schemeClr val="tx1">
                    <a:lumMod val="75000"/>
                    <a:lumOff val="25000"/>
                  </a:schemeClr>
                </a:solidFill>
              </a:defRPr>
            </a:lvl1pPr>
          </a:lstStyle>
          <a:p>
            <a:pPr lvl="0"/>
            <a:r>
              <a:rPr lang="en-US" dirty="0"/>
              <a:t>Subheading</a:t>
            </a:r>
            <a:endParaRPr lang="en-AU" dirty="0"/>
          </a:p>
        </p:txBody>
      </p:sp>
      <p:sp>
        <p:nvSpPr>
          <p:cNvPr id="7" name="Title 1">
            <a:extLst>
              <a:ext uri="{FF2B5EF4-FFF2-40B4-BE49-F238E27FC236}">
                <a16:creationId xmlns:a16="http://schemas.microsoft.com/office/drawing/2014/main" id="{8651E7C4-C652-42D2-8105-275060EADF92}"/>
              </a:ext>
            </a:extLst>
          </p:cNvPr>
          <p:cNvSpPr>
            <a:spLocks noGrp="1"/>
          </p:cNvSpPr>
          <p:nvPr>
            <p:ph type="title"/>
          </p:nvPr>
        </p:nvSpPr>
        <p:spPr>
          <a:xfrm>
            <a:off x="648000" y="287999"/>
            <a:ext cx="6631640" cy="438442"/>
          </a:xfrm>
        </p:spPr>
        <p:txBody>
          <a:bodyPr/>
          <a:lstStyle>
            <a:lvl1pPr>
              <a:defRPr>
                <a:latin typeface="+mn-lt"/>
              </a:defRPr>
            </a:lvl1pPr>
          </a:lstStyle>
          <a:p>
            <a:r>
              <a:rPr lang="en-GB"/>
              <a:t>Click to edit Master title style</a:t>
            </a:r>
            <a:endParaRPr lang="en-US" dirty="0"/>
          </a:p>
        </p:txBody>
      </p:sp>
      <p:sp>
        <p:nvSpPr>
          <p:cNvPr id="2" name="Foliennummernplatzhalter 11">
            <a:extLst>
              <a:ext uri="{FF2B5EF4-FFF2-40B4-BE49-F238E27FC236}">
                <a16:creationId xmlns:a16="http://schemas.microsoft.com/office/drawing/2014/main" id="{6D7A5C2C-07FE-BACA-0FC3-8B2BB0C57C84}"/>
              </a:ext>
            </a:extLst>
          </p:cNvPr>
          <p:cNvSpPr>
            <a:spLocks noGrp="1"/>
          </p:cNvSpPr>
          <p:nvPr>
            <p:ph type="sldNum" sz="quarter" idx="4"/>
          </p:nvPr>
        </p:nvSpPr>
        <p:spPr>
          <a:xfrm>
            <a:off x="6712882" y="5368406"/>
            <a:ext cx="1855118" cy="224836"/>
          </a:xfrm>
          <a:prstGeom prst="rect">
            <a:avLst/>
          </a:prstGeom>
        </p:spPr>
        <p:txBody>
          <a:bodyPr vert="horz" lIns="91440" tIns="45720" rIns="91440" bIns="45720" rtlCol="0" anchor="ctr"/>
          <a:lstStyle>
            <a:lvl1pPr algn="r">
              <a:defRPr sz="1200">
                <a:solidFill>
                  <a:schemeClr val="tx1">
                    <a:tint val="75000"/>
                  </a:schemeClr>
                </a:solidFill>
              </a:defRPr>
            </a:lvl1pPr>
          </a:lstStyle>
          <a:p>
            <a:fld id="{97F98C0B-273E-428A-ABCF-EBED2BA25188}" type="slidenum">
              <a:rPr lang="en-US" smtClean="0"/>
              <a:t>‹#›</a:t>
            </a:fld>
            <a:endParaRPr lang="en-US"/>
          </a:p>
        </p:txBody>
      </p:sp>
    </p:spTree>
    <p:extLst>
      <p:ext uri="{BB962C8B-B14F-4D97-AF65-F5344CB8AC3E}">
        <p14:creationId xmlns:p14="http://schemas.microsoft.com/office/powerpoint/2010/main" val="30561688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257322"/>
            <a:ext cx="7200800" cy="4000444"/>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58874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n-lt"/>
              </a:defRPr>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a:xfrm>
            <a:off x="3028950" y="5296959"/>
            <a:ext cx="3086100" cy="304271"/>
          </a:xfrm>
          <a:prstGeom prst="rect">
            <a:avLst/>
          </a:prstGeom>
        </p:spPr>
        <p:txBody>
          <a:bodyPr/>
          <a:lstStyle/>
          <a:p>
            <a:endParaRPr lang="de-DE" altLang="de-DE" b="0"/>
          </a:p>
        </p:txBody>
      </p:sp>
      <p:sp>
        <p:nvSpPr>
          <p:cNvPr id="7" name="Foliennummernplatzhalter 11">
            <a:extLst>
              <a:ext uri="{FF2B5EF4-FFF2-40B4-BE49-F238E27FC236}">
                <a16:creationId xmlns:a16="http://schemas.microsoft.com/office/drawing/2014/main" id="{D50F91F7-3962-47B6-A740-54D17721F666}"/>
              </a:ext>
            </a:extLst>
          </p:cNvPr>
          <p:cNvSpPr>
            <a:spLocks noGrp="1"/>
          </p:cNvSpPr>
          <p:nvPr>
            <p:ph type="sldNum" sz="quarter" idx="4"/>
          </p:nvPr>
        </p:nvSpPr>
        <p:spPr>
          <a:xfrm>
            <a:off x="6712882" y="5368406"/>
            <a:ext cx="1855118" cy="224836"/>
          </a:xfrm>
          <a:prstGeom prst="rect">
            <a:avLst/>
          </a:prstGeom>
        </p:spPr>
        <p:txBody>
          <a:bodyPr vert="horz" lIns="91440" tIns="45720" rIns="91440" bIns="45720" rtlCol="0" anchor="ctr"/>
          <a:lstStyle>
            <a:lvl1pPr algn="r">
              <a:defRPr sz="1200">
                <a:solidFill>
                  <a:schemeClr val="tx1">
                    <a:tint val="75000"/>
                  </a:schemeClr>
                </a:solidFill>
              </a:defRPr>
            </a:lvl1pPr>
          </a:lstStyle>
          <a:p>
            <a:fld id="{97F98C0B-273E-428A-ABCF-EBED2BA25188}" type="slidenum">
              <a:rPr lang="en-US" smtClean="0"/>
              <a:t>‹#›</a:t>
            </a:fld>
            <a:endParaRPr lang="en-US"/>
          </a:p>
        </p:txBody>
      </p:sp>
    </p:spTree>
    <p:extLst>
      <p:ext uri="{BB962C8B-B14F-4D97-AF65-F5344CB8AC3E}">
        <p14:creationId xmlns:p14="http://schemas.microsoft.com/office/powerpoint/2010/main" val="2773981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GB"/>
              <a:t>Click to edit Master title style</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a:xfrm>
            <a:off x="3028950" y="5296959"/>
            <a:ext cx="3086100" cy="304271"/>
          </a:xfrm>
          <a:prstGeom prst="rect">
            <a:avLst/>
          </a:prstGeom>
        </p:spPr>
        <p:txBody>
          <a:bodyPr/>
          <a:lstStyle/>
          <a:p>
            <a:endParaRPr lang="de-DE" altLang="de-DE" b="0"/>
          </a:p>
        </p:txBody>
      </p:sp>
      <p:sp>
        <p:nvSpPr>
          <p:cNvPr id="7" name="Foliennummernplatzhalter 11">
            <a:extLst>
              <a:ext uri="{FF2B5EF4-FFF2-40B4-BE49-F238E27FC236}">
                <a16:creationId xmlns:a16="http://schemas.microsoft.com/office/drawing/2014/main" id="{A145DF43-3AFB-4B08-8277-9F0BD598F4BE}"/>
              </a:ext>
            </a:extLst>
          </p:cNvPr>
          <p:cNvSpPr>
            <a:spLocks noGrp="1"/>
          </p:cNvSpPr>
          <p:nvPr>
            <p:ph type="sldNum" sz="quarter" idx="4"/>
          </p:nvPr>
        </p:nvSpPr>
        <p:spPr>
          <a:xfrm>
            <a:off x="6712882" y="5368406"/>
            <a:ext cx="1855118" cy="224836"/>
          </a:xfrm>
          <a:prstGeom prst="rect">
            <a:avLst/>
          </a:prstGeom>
        </p:spPr>
        <p:txBody>
          <a:bodyPr vert="horz" lIns="91440" tIns="45720" rIns="91440" bIns="45720" rtlCol="0" anchor="ctr"/>
          <a:lstStyle>
            <a:lvl1pPr algn="r">
              <a:defRPr sz="1200">
                <a:solidFill>
                  <a:schemeClr val="tx1">
                    <a:tint val="75000"/>
                  </a:schemeClr>
                </a:solidFill>
              </a:defRPr>
            </a:lvl1pPr>
          </a:lstStyle>
          <a:p>
            <a:fld id="{97F98C0B-273E-428A-ABCF-EBED2BA25188}" type="slidenum">
              <a:rPr lang="en-US" smtClean="0"/>
              <a:t>‹#›</a:t>
            </a:fld>
            <a:endParaRPr lang="en-US"/>
          </a:p>
        </p:txBody>
      </p:sp>
    </p:spTree>
    <p:extLst>
      <p:ext uri="{BB962C8B-B14F-4D97-AF65-F5344CB8AC3E}">
        <p14:creationId xmlns:p14="http://schemas.microsoft.com/office/powerpoint/2010/main" val="699180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a:xfrm>
            <a:off x="3028950" y="5296959"/>
            <a:ext cx="3086100" cy="304271"/>
          </a:xfrm>
          <a:prstGeom prst="rect">
            <a:avLst/>
          </a:prstGeom>
        </p:spPr>
        <p:txBody>
          <a:bodyPr/>
          <a:lstStyle/>
          <a:p>
            <a:endParaRPr lang="de-DE" altLang="de-DE" b="0"/>
          </a:p>
        </p:txBody>
      </p:sp>
      <p:sp>
        <p:nvSpPr>
          <p:cNvPr id="8" name="Foliennummernplatzhalter 11">
            <a:extLst>
              <a:ext uri="{FF2B5EF4-FFF2-40B4-BE49-F238E27FC236}">
                <a16:creationId xmlns:a16="http://schemas.microsoft.com/office/drawing/2014/main" id="{049CFC74-99D6-4F22-8542-E70D329B6052}"/>
              </a:ext>
            </a:extLst>
          </p:cNvPr>
          <p:cNvSpPr>
            <a:spLocks noGrp="1"/>
          </p:cNvSpPr>
          <p:nvPr>
            <p:ph type="sldNum" sz="quarter" idx="4"/>
          </p:nvPr>
        </p:nvSpPr>
        <p:spPr>
          <a:xfrm>
            <a:off x="6712882" y="5368406"/>
            <a:ext cx="1855118" cy="224836"/>
          </a:xfrm>
          <a:prstGeom prst="rect">
            <a:avLst/>
          </a:prstGeom>
        </p:spPr>
        <p:txBody>
          <a:bodyPr vert="horz" lIns="91440" tIns="45720" rIns="91440" bIns="45720" rtlCol="0" anchor="ctr"/>
          <a:lstStyle>
            <a:lvl1pPr algn="r">
              <a:defRPr sz="1200">
                <a:solidFill>
                  <a:schemeClr val="tx1">
                    <a:tint val="75000"/>
                  </a:schemeClr>
                </a:solidFill>
              </a:defRPr>
            </a:lvl1pPr>
          </a:lstStyle>
          <a:p>
            <a:fld id="{97F98C0B-273E-428A-ABCF-EBED2BA25188}" type="slidenum">
              <a:rPr lang="en-US" smtClean="0"/>
              <a:t>‹#›</a:t>
            </a:fld>
            <a:endParaRPr lang="en-US"/>
          </a:p>
        </p:txBody>
      </p:sp>
    </p:spTree>
    <p:extLst>
      <p:ext uri="{BB962C8B-B14F-4D97-AF65-F5344CB8AC3E}">
        <p14:creationId xmlns:p14="http://schemas.microsoft.com/office/powerpoint/2010/main" val="1412606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GB"/>
              <a:t>Click to edit Master title style</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a:xfrm>
            <a:off x="3028950" y="5296959"/>
            <a:ext cx="3086100" cy="304271"/>
          </a:xfrm>
          <a:prstGeom prst="rect">
            <a:avLst/>
          </a:prstGeom>
        </p:spPr>
        <p:txBody>
          <a:bodyPr/>
          <a:lstStyle/>
          <a:p>
            <a:endParaRPr lang="de-DE" altLang="de-DE" b="0"/>
          </a:p>
        </p:txBody>
      </p:sp>
      <p:sp>
        <p:nvSpPr>
          <p:cNvPr id="10" name="Foliennummernplatzhalter 11">
            <a:extLst>
              <a:ext uri="{FF2B5EF4-FFF2-40B4-BE49-F238E27FC236}">
                <a16:creationId xmlns:a16="http://schemas.microsoft.com/office/drawing/2014/main" id="{B1AE8EB4-0F6C-41D4-B998-3226084E87A8}"/>
              </a:ext>
            </a:extLst>
          </p:cNvPr>
          <p:cNvSpPr>
            <a:spLocks noGrp="1"/>
          </p:cNvSpPr>
          <p:nvPr>
            <p:ph type="sldNum" sz="quarter" idx="12"/>
          </p:nvPr>
        </p:nvSpPr>
        <p:spPr>
          <a:xfrm>
            <a:off x="6712882" y="5368406"/>
            <a:ext cx="1855118" cy="224836"/>
          </a:xfrm>
          <a:prstGeom prst="rect">
            <a:avLst/>
          </a:prstGeom>
        </p:spPr>
        <p:txBody>
          <a:bodyPr vert="horz" lIns="91440" tIns="45720" rIns="91440" bIns="45720" rtlCol="0" anchor="ctr"/>
          <a:lstStyle>
            <a:lvl1pPr algn="r">
              <a:defRPr sz="1200">
                <a:solidFill>
                  <a:schemeClr val="tx1">
                    <a:tint val="75000"/>
                  </a:schemeClr>
                </a:solidFill>
              </a:defRPr>
            </a:lvl1pPr>
          </a:lstStyle>
          <a:p>
            <a:fld id="{97F98C0B-273E-428A-ABCF-EBED2BA25188}" type="slidenum">
              <a:rPr lang="en-US" smtClean="0"/>
              <a:t>‹#›</a:t>
            </a:fld>
            <a:endParaRPr lang="en-US"/>
          </a:p>
        </p:txBody>
      </p:sp>
    </p:spTree>
    <p:extLst>
      <p:ext uri="{BB962C8B-B14F-4D97-AF65-F5344CB8AC3E}">
        <p14:creationId xmlns:p14="http://schemas.microsoft.com/office/powerpoint/2010/main" val="3745213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a:xfrm>
            <a:off x="3028950" y="5296959"/>
            <a:ext cx="3086100" cy="304271"/>
          </a:xfrm>
          <a:prstGeom prst="rect">
            <a:avLst/>
          </a:prstGeom>
        </p:spPr>
        <p:txBody>
          <a:bodyPr/>
          <a:lstStyle/>
          <a:p>
            <a:endParaRPr lang="de-DE" altLang="de-DE" b="0"/>
          </a:p>
        </p:txBody>
      </p:sp>
      <p:sp>
        <p:nvSpPr>
          <p:cNvPr id="6" name="Foliennummernplatzhalter 11">
            <a:extLst>
              <a:ext uri="{FF2B5EF4-FFF2-40B4-BE49-F238E27FC236}">
                <a16:creationId xmlns:a16="http://schemas.microsoft.com/office/drawing/2014/main" id="{7248DA4B-7E4B-4F1F-B682-7B8AA7DA170F}"/>
              </a:ext>
            </a:extLst>
          </p:cNvPr>
          <p:cNvSpPr>
            <a:spLocks noGrp="1"/>
          </p:cNvSpPr>
          <p:nvPr>
            <p:ph type="sldNum" sz="quarter" idx="4"/>
          </p:nvPr>
        </p:nvSpPr>
        <p:spPr>
          <a:xfrm>
            <a:off x="6712882" y="5368406"/>
            <a:ext cx="1855118" cy="224836"/>
          </a:xfrm>
          <a:prstGeom prst="rect">
            <a:avLst/>
          </a:prstGeom>
        </p:spPr>
        <p:txBody>
          <a:bodyPr vert="horz" lIns="91440" tIns="45720" rIns="91440" bIns="45720" rtlCol="0" anchor="ctr"/>
          <a:lstStyle>
            <a:lvl1pPr algn="r">
              <a:defRPr sz="1200">
                <a:solidFill>
                  <a:schemeClr val="tx1">
                    <a:tint val="75000"/>
                  </a:schemeClr>
                </a:solidFill>
              </a:defRPr>
            </a:lvl1pPr>
          </a:lstStyle>
          <a:p>
            <a:fld id="{97F98C0B-273E-428A-ABCF-EBED2BA25188}" type="slidenum">
              <a:rPr lang="en-US" smtClean="0"/>
              <a:t>‹#›</a:t>
            </a:fld>
            <a:endParaRPr lang="en-US"/>
          </a:p>
        </p:txBody>
      </p:sp>
    </p:spTree>
    <p:extLst>
      <p:ext uri="{BB962C8B-B14F-4D97-AF65-F5344CB8AC3E}">
        <p14:creationId xmlns:p14="http://schemas.microsoft.com/office/powerpoint/2010/main" val="79842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a:xfrm>
            <a:off x="3028950" y="5296959"/>
            <a:ext cx="3086100" cy="304271"/>
          </a:xfrm>
          <a:prstGeom prst="rect">
            <a:avLst/>
          </a:prstGeom>
        </p:spPr>
        <p:txBody>
          <a:bodyPr/>
          <a:lstStyle/>
          <a:p>
            <a:endParaRPr lang="de-DE" altLang="de-DE" b="0"/>
          </a:p>
        </p:txBody>
      </p:sp>
      <p:sp>
        <p:nvSpPr>
          <p:cNvPr id="5" name="Foliennummernplatzhalter 11">
            <a:extLst>
              <a:ext uri="{FF2B5EF4-FFF2-40B4-BE49-F238E27FC236}">
                <a16:creationId xmlns:a16="http://schemas.microsoft.com/office/drawing/2014/main" id="{7EB115A6-CF30-4E9B-B360-6C0095A07642}"/>
              </a:ext>
            </a:extLst>
          </p:cNvPr>
          <p:cNvSpPr>
            <a:spLocks noGrp="1"/>
          </p:cNvSpPr>
          <p:nvPr>
            <p:ph type="sldNum" sz="quarter" idx="4"/>
          </p:nvPr>
        </p:nvSpPr>
        <p:spPr>
          <a:xfrm>
            <a:off x="6712882" y="5368406"/>
            <a:ext cx="1855118" cy="224836"/>
          </a:xfrm>
          <a:prstGeom prst="rect">
            <a:avLst/>
          </a:prstGeom>
        </p:spPr>
        <p:txBody>
          <a:bodyPr vert="horz" lIns="91440" tIns="45720" rIns="91440" bIns="45720" rtlCol="0" anchor="ctr"/>
          <a:lstStyle>
            <a:lvl1pPr algn="r">
              <a:defRPr sz="1200">
                <a:solidFill>
                  <a:schemeClr val="tx1">
                    <a:tint val="75000"/>
                  </a:schemeClr>
                </a:solidFill>
              </a:defRPr>
            </a:lvl1pPr>
          </a:lstStyle>
          <a:p>
            <a:fld id="{97F98C0B-273E-428A-ABCF-EBED2BA25188}" type="slidenum">
              <a:rPr lang="en-US" smtClean="0"/>
              <a:t>‹#›</a:t>
            </a:fld>
            <a:endParaRPr lang="en-US"/>
          </a:p>
        </p:txBody>
      </p:sp>
    </p:spTree>
    <p:extLst>
      <p:ext uri="{BB962C8B-B14F-4D97-AF65-F5344CB8AC3E}">
        <p14:creationId xmlns:p14="http://schemas.microsoft.com/office/powerpoint/2010/main" val="26720395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ubheading Only">
    <p:spTree>
      <p:nvGrpSpPr>
        <p:cNvPr id="1" name=""/>
        <p:cNvGrpSpPr/>
        <p:nvPr/>
      </p:nvGrpSpPr>
      <p:grpSpPr>
        <a:xfrm>
          <a:off x="0" y="0"/>
          <a:ext cx="0" cy="0"/>
          <a:chOff x="0" y="0"/>
          <a:chExt cx="0" cy="0"/>
        </a:xfrm>
      </p:grpSpPr>
      <p:sp>
        <p:nvSpPr>
          <p:cNvPr id="6" name="Text Placeholder 9">
            <a:extLst>
              <a:ext uri="{FF2B5EF4-FFF2-40B4-BE49-F238E27FC236}">
                <a16:creationId xmlns:a16="http://schemas.microsoft.com/office/drawing/2014/main" id="{5E1F5F21-E954-4847-846B-045230515B92}"/>
              </a:ext>
            </a:extLst>
          </p:cNvPr>
          <p:cNvSpPr>
            <a:spLocks noGrp="1"/>
          </p:cNvSpPr>
          <p:nvPr>
            <p:ph type="body" sz="quarter" idx="10" hasCustomPrompt="1"/>
          </p:nvPr>
        </p:nvSpPr>
        <p:spPr>
          <a:xfrm>
            <a:off x="648000" y="726441"/>
            <a:ext cx="6631640" cy="304272"/>
          </a:xfrm>
        </p:spPr>
        <p:txBody>
          <a:bodyPr/>
          <a:lstStyle>
            <a:lvl1pPr marL="0" indent="0">
              <a:buNone/>
              <a:defRPr b="0">
                <a:solidFill>
                  <a:schemeClr val="tx1">
                    <a:lumMod val="75000"/>
                    <a:lumOff val="25000"/>
                  </a:schemeClr>
                </a:solidFill>
              </a:defRPr>
            </a:lvl1pPr>
          </a:lstStyle>
          <a:p>
            <a:pPr lvl="0"/>
            <a:r>
              <a:rPr lang="en-US" dirty="0"/>
              <a:t>Subheading</a:t>
            </a:r>
            <a:endParaRPr lang="en-AU" dirty="0"/>
          </a:p>
        </p:txBody>
      </p:sp>
      <p:sp>
        <p:nvSpPr>
          <p:cNvPr id="3" name="Footer Placeholder 2"/>
          <p:cNvSpPr>
            <a:spLocks noGrp="1"/>
          </p:cNvSpPr>
          <p:nvPr>
            <p:ph type="ftr" sz="quarter" idx="11"/>
          </p:nvPr>
        </p:nvSpPr>
        <p:spPr>
          <a:xfrm>
            <a:off x="3028950" y="5296959"/>
            <a:ext cx="3086100" cy="304271"/>
          </a:xfrm>
          <a:prstGeom prst="rect">
            <a:avLst/>
          </a:prstGeom>
        </p:spPr>
        <p:txBody>
          <a:bodyPr/>
          <a:lstStyle/>
          <a:p>
            <a:endParaRPr lang="en-AU" dirty="0"/>
          </a:p>
        </p:txBody>
      </p:sp>
      <p:sp>
        <p:nvSpPr>
          <p:cNvPr id="4" name="Slide Number Placeholder 3"/>
          <p:cNvSpPr>
            <a:spLocks noGrp="1"/>
          </p:cNvSpPr>
          <p:nvPr>
            <p:ph type="sldNum" sz="quarter" idx="12"/>
          </p:nvPr>
        </p:nvSpPr>
        <p:spPr>
          <a:xfrm>
            <a:off x="6510600" y="5368968"/>
            <a:ext cx="2057400" cy="224836"/>
          </a:xfrm>
          <a:prstGeom prst="rect">
            <a:avLst/>
          </a:prstGeom>
        </p:spPr>
        <p:txBody>
          <a:bodyPr/>
          <a:lstStyle/>
          <a:p>
            <a:fld id="{FFF7CBAA-22EA-41CE-9725-C57ED0CEBC27}" type="slidenum">
              <a:rPr lang="en-AU" smtClean="0"/>
              <a:pPr/>
              <a:t>‹#›</a:t>
            </a:fld>
            <a:r>
              <a:rPr lang="en-AU"/>
              <a:t>  |</a:t>
            </a:r>
            <a:endParaRPr lang="en-AU" dirty="0"/>
          </a:p>
        </p:txBody>
      </p:sp>
      <p:sp>
        <p:nvSpPr>
          <p:cNvPr id="8" name="Title 1">
            <a:extLst>
              <a:ext uri="{FF2B5EF4-FFF2-40B4-BE49-F238E27FC236}">
                <a16:creationId xmlns:a16="http://schemas.microsoft.com/office/drawing/2014/main" id="{2952F682-67C7-4415-819A-A96065C12C64}"/>
              </a:ext>
            </a:extLst>
          </p:cNvPr>
          <p:cNvSpPr>
            <a:spLocks noGrp="1"/>
          </p:cNvSpPr>
          <p:nvPr>
            <p:ph type="title"/>
          </p:nvPr>
        </p:nvSpPr>
        <p:spPr>
          <a:xfrm>
            <a:off x="648000" y="287999"/>
            <a:ext cx="6631640" cy="438442"/>
          </a:xfrm>
        </p:spPr>
        <p:txBody>
          <a:bodyPr/>
          <a:lstStyle>
            <a:lvl1pPr>
              <a:defRPr>
                <a:latin typeface="+mn-lt"/>
              </a:defRPr>
            </a:lvl1pPr>
          </a:lstStyle>
          <a:p>
            <a:r>
              <a:rPr lang="en-GB"/>
              <a:t>Click to edit Master title style</a:t>
            </a:r>
            <a:endParaRPr lang="en-US" dirty="0"/>
          </a:p>
        </p:txBody>
      </p:sp>
    </p:spTree>
    <p:extLst>
      <p:ext uri="{BB962C8B-B14F-4D97-AF65-F5344CB8AC3E}">
        <p14:creationId xmlns:p14="http://schemas.microsoft.com/office/powerpoint/2010/main" val="42771438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el, Unter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A4684CF-A522-4762-81FE-7268A18CA1B2}"/>
              </a:ext>
            </a:extLst>
          </p:cNvPr>
          <p:cNvSpPr>
            <a:spLocks noGrp="1"/>
          </p:cNvSpPr>
          <p:nvPr>
            <p:ph type="title"/>
          </p:nvPr>
        </p:nvSpPr>
        <p:spPr/>
        <p:txBody>
          <a:bodyPr/>
          <a:lstStyle/>
          <a:p>
            <a:r>
              <a:rPr lang="en-GB"/>
              <a:t>Click to edit Master title style</a:t>
            </a:r>
            <a:endParaRPr lang="de-DE" dirty="0"/>
          </a:p>
        </p:txBody>
      </p:sp>
      <p:sp>
        <p:nvSpPr>
          <p:cNvPr id="3" name="Inhaltsplatzhalter 2">
            <a:extLst>
              <a:ext uri="{FF2B5EF4-FFF2-40B4-BE49-F238E27FC236}">
                <a16:creationId xmlns:a16="http://schemas.microsoft.com/office/drawing/2014/main" id="{006AD781-7D9E-4357-8E0B-277122AFB574}"/>
              </a:ext>
            </a:extLst>
          </p:cNvPr>
          <p:cNvSpPr>
            <a:spLocks noGrp="1"/>
          </p:cNvSpPr>
          <p:nvPr>
            <p:ph idx="1"/>
          </p:nvPr>
        </p:nvSpPr>
        <p:spPr>
          <a:xfrm>
            <a:off x="648000" y="1717040"/>
            <a:ext cx="7953081" cy="3480725"/>
          </a:xfrm>
        </p:spPr>
        <p:txBody>
          <a:bodyPr/>
          <a:lstStyle>
            <a:lvl1pPr>
              <a:lnSpc>
                <a:spcPct val="120000"/>
              </a:lnSpc>
              <a:defRPr sz="1500"/>
            </a:lvl1pPr>
            <a:lvl2pPr marL="301601" indent="-150800">
              <a:defRPr sz="1333"/>
            </a:lvl2pPr>
            <a:lvl3pPr marL="525156" indent="-150800">
              <a:defRPr/>
            </a:lvl3pPr>
            <a:lvl4pPr marL="748711" indent="-150800">
              <a:defRPr/>
            </a:lvl4pPr>
            <a:lvl5pPr marL="972266" indent="-149478">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de-DE" dirty="0"/>
          </a:p>
        </p:txBody>
      </p:sp>
      <p:sp>
        <p:nvSpPr>
          <p:cNvPr id="4" name="Fußzeilenplatzhalter 3">
            <a:extLst>
              <a:ext uri="{FF2B5EF4-FFF2-40B4-BE49-F238E27FC236}">
                <a16:creationId xmlns:a16="http://schemas.microsoft.com/office/drawing/2014/main" id="{07D24C13-1A78-49C1-860A-6E5637FD4E07}"/>
              </a:ext>
            </a:extLst>
          </p:cNvPr>
          <p:cNvSpPr>
            <a:spLocks noGrp="1"/>
          </p:cNvSpPr>
          <p:nvPr>
            <p:ph type="ftr" sz="quarter" idx="10"/>
          </p:nvPr>
        </p:nvSpPr>
        <p:spPr>
          <a:xfrm>
            <a:off x="3028950" y="5296959"/>
            <a:ext cx="3086100" cy="304271"/>
          </a:xfrm>
          <a:prstGeom prst="rect">
            <a:avLst/>
          </a:prstGeom>
        </p:spPr>
        <p:txBody>
          <a:bodyPr/>
          <a:lstStyle>
            <a:lvl1pPr>
              <a:defRPr/>
            </a:lvl1pPr>
          </a:lstStyle>
          <a:p>
            <a:endParaRPr lang="de-DE" altLang="de-DE" b="0"/>
          </a:p>
        </p:txBody>
      </p:sp>
      <p:sp>
        <p:nvSpPr>
          <p:cNvPr id="11" name="Textplatzhalter 10">
            <a:extLst>
              <a:ext uri="{FF2B5EF4-FFF2-40B4-BE49-F238E27FC236}">
                <a16:creationId xmlns:a16="http://schemas.microsoft.com/office/drawing/2014/main" id="{8720DBF5-7108-4484-85DA-7B6ADC23B324}"/>
              </a:ext>
            </a:extLst>
          </p:cNvPr>
          <p:cNvSpPr>
            <a:spLocks noGrp="1"/>
          </p:cNvSpPr>
          <p:nvPr>
            <p:ph type="body" sz="quarter" idx="13" hasCustomPrompt="1"/>
          </p:nvPr>
        </p:nvSpPr>
        <p:spPr>
          <a:xfrm>
            <a:off x="648000" y="1221794"/>
            <a:ext cx="7953081" cy="396052"/>
          </a:xfrm>
        </p:spPr>
        <p:txBody>
          <a:bodyPr>
            <a:normAutofit/>
          </a:bodyPr>
          <a:lstStyle>
            <a:lvl1pPr marL="0" indent="0">
              <a:buNone/>
              <a:defRPr sz="1400" b="1"/>
            </a:lvl1pPr>
          </a:lstStyle>
          <a:p>
            <a:pPr lvl="0"/>
            <a:r>
              <a:rPr lang="de-DE" sz="1167" dirty="0">
                <a:solidFill>
                  <a:srgbClr val="000000"/>
                </a:solidFill>
              </a:rPr>
              <a:t>Untertitel</a:t>
            </a:r>
            <a:endParaRPr lang="en-US" dirty="0"/>
          </a:p>
        </p:txBody>
      </p:sp>
      <p:sp>
        <p:nvSpPr>
          <p:cNvPr id="7" name="Foliennummernplatzhalter 11">
            <a:extLst>
              <a:ext uri="{FF2B5EF4-FFF2-40B4-BE49-F238E27FC236}">
                <a16:creationId xmlns:a16="http://schemas.microsoft.com/office/drawing/2014/main" id="{96D6B03C-1C71-47B2-9F08-06EEB16774D7}"/>
              </a:ext>
            </a:extLst>
          </p:cNvPr>
          <p:cNvSpPr>
            <a:spLocks noGrp="1"/>
          </p:cNvSpPr>
          <p:nvPr>
            <p:ph type="sldNum" sz="quarter" idx="4"/>
          </p:nvPr>
        </p:nvSpPr>
        <p:spPr>
          <a:xfrm>
            <a:off x="6712882" y="5368406"/>
            <a:ext cx="1855118" cy="224836"/>
          </a:xfrm>
          <a:prstGeom prst="rect">
            <a:avLst/>
          </a:prstGeom>
        </p:spPr>
        <p:txBody>
          <a:bodyPr vert="horz" lIns="91440" tIns="45720" rIns="91440" bIns="45720" rtlCol="0" anchor="ctr"/>
          <a:lstStyle>
            <a:lvl1pPr algn="r">
              <a:defRPr sz="1200">
                <a:solidFill>
                  <a:schemeClr val="tx1">
                    <a:tint val="75000"/>
                  </a:schemeClr>
                </a:solidFill>
              </a:defRPr>
            </a:lvl1pPr>
          </a:lstStyle>
          <a:p>
            <a:fld id="{97F98C0B-273E-428A-ABCF-EBED2BA25188}" type="slidenum">
              <a:rPr lang="en-US" smtClean="0"/>
              <a:t>‹#›</a:t>
            </a:fld>
            <a:endParaRPr lang="en-US"/>
          </a:p>
        </p:txBody>
      </p:sp>
    </p:spTree>
    <p:extLst>
      <p:ext uri="{BB962C8B-B14F-4D97-AF65-F5344CB8AC3E}">
        <p14:creationId xmlns:p14="http://schemas.microsoft.com/office/powerpoint/2010/main" val="3333896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48000" y="287999"/>
            <a:ext cx="7920000" cy="648000"/>
          </a:xfrm>
          <a:prstGeom prst="rect">
            <a:avLst/>
          </a:prstGeom>
        </p:spPr>
        <p:txBody>
          <a:bodyPr vert="horz" lIns="91440" tIns="45720" rIns="91440" bIns="45720" rtlCol="0" anchor="ctr">
            <a:normAutofit/>
          </a:bodyPr>
          <a:lstStyle/>
          <a:p>
            <a:r>
              <a:rPr lang="de-DE" dirty="0"/>
              <a:t>Mastertitelformat bearbeiten</a:t>
            </a:r>
            <a:endParaRPr lang="en-US" dirty="0"/>
          </a:p>
        </p:txBody>
      </p:sp>
      <p:sp>
        <p:nvSpPr>
          <p:cNvPr id="3" name="Text Placeholder 2"/>
          <p:cNvSpPr>
            <a:spLocks noGrp="1"/>
          </p:cNvSpPr>
          <p:nvPr>
            <p:ph type="body" idx="1"/>
          </p:nvPr>
        </p:nvSpPr>
        <p:spPr>
          <a:xfrm>
            <a:off x="648000" y="1295999"/>
            <a:ext cx="7920000" cy="3845917"/>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4" name="Date Placeholder 3"/>
          <p:cNvSpPr>
            <a:spLocks noGrp="1"/>
          </p:cNvSpPr>
          <p:nvPr>
            <p:ph type="dt" sz="half" idx="2"/>
          </p:nvPr>
        </p:nvSpPr>
        <p:spPr>
          <a:xfrm>
            <a:off x="648000" y="5368406"/>
            <a:ext cx="2057400" cy="224836"/>
          </a:xfrm>
          <a:prstGeom prst="rect">
            <a:avLst/>
          </a:prstGeom>
        </p:spPr>
        <p:txBody>
          <a:bodyPr vert="horz" lIns="91440" tIns="45720" rIns="91440" bIns="45720" rtlCol="0" anchor="ctr"/>
          <a:lstStyle>
            <a:lvl1pPr algn="l">
              <a:defRPr sz="1000">
                <a:solidFill>
                  <a:schemeClr val="tx1">
                    <a:tint val="75000"/>
                  </a:schemeClr>
                </a:solidFill>
                <a:latin typeface="+mn-lt"/>
              </a:defRPr>
            </a:lvl1pPr>
          </a:lstStyle>
          <a:p>
            <a:endParaRPr lang="en-US" dirty="0"/>
          </a:p>
        </p:txBody>
      </p:sp>
      <p:sp>
        <p:nvSpPr>
          <p:cNvPr id="5" name="Footer Placeholder 4"/>
          <p:cNvSpPr>
            <a:spLocks noGrp="1"/>
          </p:cNvSpPr>
          <p:nvPr>
            <p:ph type="ftr" sz="quarter" idx="3"/>
          </p:nvPr>
        </p:nvSpPr>
        <p:spPr>
          <a:xfrm>
            <a:off x="3028950" y="5368406"/>
            <a:ext cx="3086100" cy="224836"/>
          </a:xfrm>
          <a:prstGeom prst="rect">
            <a:avLst/>
          </a:prstGeom>
        </p:spPr>
        <p:txBody>
          <a:bodyPr vert="horz" lIns="91440" tIns="45720" rIns="91440" bIns="45720" rtlCol="0" anchor="ctr"/>
          <a:lstStyle>
            <a:lvl1pPr algn="ctr">
              <a:defRPr sz="1000">
                <a:solidFill>
                  <a:schemeClr val="tx1">
                    <a:tint val="75000"/>
                  </a:schemeClr>
                </a:solidFill>
                <a:latin typeface="+mn-lt"/>
              </a:defRPr>
            </a:lvl1pPr>
          </a:lstStyle>
          <a:p>
            <a:endParaRPr lang="de-DE" altLang="de-DE" dirty="0"/>
          </a:p>
        </p:txBody>
      </p:sp>
      <p:sp>
        <p:nvSpPr>
          <p:cNvPr id="7" name="Rechteck 6">
            <a:extLst>
              <a:ext uri="{FF2B5EF4-FFF2-40B4-BE49-F238E27FC236}">
                <a16:creationId xmlns:a16="http://schemas.microsoft.com/office/drawing/2014/main" id="{9D384E0D-9AC9-41DC-849D-1CC5736F586D}"/>
              </a:ext>
            </a:extLst>
          </p:cNvPr>
          <p:cNvSpPr/>
          <p:nvPr userDrawn="1"/>
        </p:nvSpPr>
        <p:spPr bwMode="auto">
          <a:xfrm>
            <a:off x="0" y="288000"/>
            <a:ext cx="594000" cy="792085"/>
          </a:xfrm>
          <a:prstGeom prst="rect">
            <a:avLst/>
          </a:prstGeom>
          <a:solidFill>
            <a:srgbClr val="C50E1F"/>
          </a:solidFill>
          <a:ln>
            <a:noFill/>
          </a:ln>
          <a:effectLst/>
        </p:spPr>
        <p:txBody>
          <a:bodyPr vert="horz" wrap="square" lIns="76200" tIns="38100" rIns="76200" bIns="38100" numCol="1" rtlCol="0" anchor="ctr" anchorCtr="0" compatLnSpc="1">
            <a:prstTxWarp prst="textNoShape">
              <a:avLst/>
            </a:prstTxWarp>
          </a:bodyPr>
          <a:lstStyle/>
          <a:p>
            <a:pPr marL="0" marR="0" indent="0" algn="ctr" defTabSz="761940" rtl="0" eaLnBrk="1" fontAlgn="base" latinLnBrk="0" hangingPunct="1">
              <a:lnSpc>
                <a:spcPct val="100000"/>
              </a:lnSpc>
              <a:spcBef>
                <a:spcPct val="0"/>
              </a:spcBef>
              <a:spcAft>
                <a:spcPct val="0"/>
              </a:spcAft>
              <a:buClrTx/>
              <a:buSzTx/>
              <a:buFontTx/>
              <a:buNone/>
              <a:tabLst/>
            </a:pPr>
            <a:endParaRPr kumimoji="0" lang="de-DE" sz="1000" b="0" i="0" u="none" strike="noStrike" cap="none" normalizeH="0" baseline="0">
              <a:ln>
                <a:noFill/>
              </a:ln>
              <a:solidFill>
                <a:schemeClr val="tx1"/>
              </a:solidFill>
              <a:effectLst/>
              <a:latin typeface="+mn-lt"/>
            </a:endParaRPr>
          </a:p>
        </p:txBody>
      </p:sp>
      <p:sp>
        <p:nvSpPr>
          <p:cNvPr id="9" name="Line 8">
            <a:extLst>
              <a:ext uri="{FF2B5EF4-FFF2-40B4-BE49-F238E27FC236}">
                <a16:creationId xmlns:a16="http://schemas.microsoft.com/office/drawing/2014/main" id="{CCDD4F84-4026-4CAF-BBF5-957748266100}"/>
              </a:ext>
            </a:extLst>
          </p:cNvPr>
          <p:cNvSpPr>
            <a:spLocks noChangeShapeType="1"/>
          </p:cNvSpPr>
          <p:nvPr userDrawn="1">
            <p:custDataLst>
              <p:tags r:id="rId15"/>
            </p:custDataLst>
          </p:nvPr>
        </p:nvSpPr>
        <p:spPr bwMode="auto">
          <a:xfrm>
            <a:off x="648000" y="1080000"/>
            <a:ext cx="79200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sz="1000">
              <a:latin typeface="+mn-lt"/>
            </a:endParaRPr>
          </a:p>
        </p:txBody>
      </p:sp>
      <p:sp>
        <p:nvSpPr>
          <p:cNvPr id="11" name="Line 8">
            <a:extLst>
              <a:ext uri="{FF2B5EF4-FFF2-40B4-BE49-F238E27FC236}">
                <a16:creationId xmlns:a16="http://schemas.microsoft.com/office/drawing/2014/main" id="{2C204FF9-462A-4CC2-8819-8E1D4A5FE63F}"/>
              </a:ext>
            </a:extLst>
          </p:cNvPr>
          <p:cNvSpPr>
            <a:spLocks noChangeShapeType="1"/>
          </p:cNvSpPr>
          <p:nvPr userDrawn="1">
            <p:custDataLst>
              <p:tags r:id="rId16"/>
            </p:custDataLst>
          </p:nvPr>
        </p:nvSpPr>
        <p:spPr bwMode="auto">
          <a:xfrm>
            <a:off x="648000" y="5255446"/>
            <a:ext cx="79200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sz="1000">
              <a:latin typeface="+mn-lt"/>
            </a:endParaRPr>
          </a:p>
        </p:txBody>
      </p:sp>
      <p:sp>
        <p:nvSpPr>
          <p:cNvPr id="12" name="Foliennummernplatzhalter 11">
            <a:extLst>
              <a:ext uri="{FF2B5EF4-FFF2-40B4-BE49-F238E27FC236}">
                <a16:creationId xmlns:a16="http://schemas.microsoft.com/office/drawing/2014/main" id="{4581D833-1798-4FBC-87E5-53CEAD642FEE}"/>
              </a:ext>
            </a:extLst>
          </p:cNvPr>
          <p:cNvSpPr>
            <a:spLocks noGrp="1"/>
          </p:cNvSpPr>
          <p:nvPr>
            <p:ph type="sldNum" sz="quarter" idx="4"/>
          </p:nvPr>
        </p:nvSpPr>
        <p:spPr>
          <a:xfrm>
            <a:off x="6712882" y="5368406"/>
            <a:ext cx="1855118" cy="224836"/>
          </a:xfrm>
          <a:prstGeom prst="rect">
            <a:avLst/>
          </a:prstGeom>
        </p:spPr>
        <p:txBody>
          <a:bodyPr vert="horz" lIns="91440" tIns="45720" rIns="91440" bIns="45720" rtlCol="0" anchor="ctr"/>
          <a:lstStyle>
            <a:lvl1pPr algn="r">
              <a:defRPr sz="1200">
                <a:solidFill>
                  <a:schemeClr val="tx1">
                    <a:tint val="75000"/>
                  </a:schemeClr>
                </a:solidFill>
              </a:defRPr>
            </a:lvl1pPr>
          </a:lstStyle>
          <a:p>
            <a:fld id="{97F98C0B-273E-428A-ABCF-EBED2BA25188}" type="slidenum">
              <a:rPr lang="en-US" smtClean="0"/>
              <a:t>‹#›</a:t>
            </a:fld>
            <a:endParaRPr lang="en-US"/>
          </a:p>
        </p:txBody>
      </p:sp>
    </p:spTree>
    <p:extLst>
      <p:ext uri="{BB962C8B-B14F-4D97-AF65-F5344CB8AC3E}">
        <p14:creationId xmlns:p14="http://schemas.microsoft.com/office/powerpoint/2010/main" val="1689105314"/>
      </p:ext>
    </p:extLst>
  </p:cSld>
  <p:clrMap bg1="lt1" tx1="dk1" bg2="lt2" tx2="dk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4" r:id="rId8"/>
    <p:sldLayoutId id="2147483825" r:id="rId9"/>
    <p:sldLayoutId id="2147483826" r:id="rId10"/>
    <p:sldLayoutId id="2147483827" r:id="rId11"/>
    <p:sldLayoutId id="2147483828" r:id="rId12"/>
    <p:sldLayoutId id="2147483830" r:id="rId13"/>
  </p:sldLayoutIdLst>
  <p:hf hdr="0" ftr="0" dt="0"/>
  <p:txStyles>
    <p:titleStyle>
      <a:lvl1pPr algn="l" defTabSz="685800" rtl="0" eaLnBrk="1" latinLnBrk="0" hangingPunct="1">
        <a:lnSpc>
          <a:spcPct val="90000"/>
        </a:lnSpc>
        <a:spcBef>
          <a:spcPct val="0"/>
        </a:spcBef>
        <a:buNone/>
        <a:defRPr sz="3300" kern="1200">
          <a:solidFill>
            <a:schemeClr val="tx1"/>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hyperlink" Target="https://en.wikipedia.org/wiki/Public-key_cryptography"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hyperlink" Target="https://bitnodes.io/"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0.xml"/><Relationship Id="rId4" Type="http://schemas.openxmlformats.org/officeDocument/2006/relationships/hyperlink" Target="https://blog.scottlogic.com/2016/04/04/jenny-from-the-blockchain.htm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0.xml"/><Relationship Id="rId4" Type="http://schemas.openxmlformats.org/officeDocument/2006/relationships/hyperlink" Target="https://youtu.be/x9J0NdV0u9k"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2.xml"/><Relationship Id="rId1" Type="http://schemas.openxmlformats.org/officeDocument/2006/relationships/slideLayout" Target="../slideLayouts/slideLayout10.xml"/><Relationship Id="rId4" Type="http://schemas.openxmlformats.org/officeDocument/2006/relationships/image" Target="../media/image17.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5.xml"/><Relationship Id="rId1" Type="http://schemas.openxmlformats.org/officeDocument/2006/relationships/slideLayout" Target="../slideLayouts/slideLayout10.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10.xml"/><Relationship Id="rId5" Type="http://schemas.openxmlformats.org/officeDocument/2006/relationships/image" Target="../media/image26.png"/><Relationship Id="rId4" Type="http://schemas.openxmlformats.org/officeDocument/2006/relationships/image" Target="../media/image25.png"/></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4.xml"/><Relationship Id="rId1" Type="http://schemas.openxmlformats.org/officeDocument/2006/relationships/slideLayout" Target="../slideLayouts/slideLayout10.xml"/><Relationship Id="rId4" Type="http://schemas.openxmlformats.org/officeDocument/2006/relationships/hyperlink" Target="https://ethereum.org/en/developers/docs/nodes-and-clients/"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36.xml"/><Relationship Id="rId1" Type="http://schemas.openxmlformats.org/officeDocument/2006/relationships/slideLayout" Target="../slideLayouts/slideLayout10.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hyperlink" Target="https://hyperledger-fabric.readthedocs.io/en/release-2.0/ledger/ledger.html" TargetMode="External"/><Relationship Id="rId5" Type="http://schemas.openxmlformats.org/officeDocument/2006/relationships/image" Target="../media/image37.png"/><Relationship Id="rId4" Type="http://schemas.openxmlformats.org/officeDocument/2006/relationships/image" Target="../media/image36.png"/></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8.xml"/><Relationship Id="rId1" Type="http://schemas.openxmlformats.org/officeDocument/2006/relationships/slideLayout" Target="../slideLayouts/slideLayout10.xml"/><Relationship Id="rId4" Type="http://schemas.openxmlformats.org/officeDocument/2006/relationships/image" Target="../media/image3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hyperlink" Target="https://en.wikipedia.org/wiki/Cryptographic_hash_function"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hyperlink" Target="https://en.wikipedia.org/wiki/Public-key_cryptography"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hyperlink" Target="https://en.wikipedia.org/wiki/Public-key_cryptography"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0">
            <a:extLst>
              <a:ext uri="{FF2B5EF4-FFF2-40B4-BE49-F238E27FC236}">
                <a16:creationId xmlns:a16="http://schemas.microsoft.com/office/drawing/2014/main" id="{15CF5EB8-885B-4B45-8DCA-F03A2CD9F06E}"/>
              </a:ext>
            </a:extLst>
          </p:cNvPr>
          <p:cNvSpPr>
            <a:spLocks noGrp="1"/>
          </p:cNvSpPr>
          <p:nvPr>
            <p:ph type="ctrTitle"/>
          </p:nvPr>
        </p:nvSpPr>
        <p:spPr/>
        <p:txBody>
          <a:bodyPr>
            <a:noAutofit/>
          </a:bodyPr>
          <a:lstStyle/>
          <a:p>
            <a:r>
              <a:rPr lang="en-AU" sz="3200" dirty="0"/>
              <a:t>Blockchain Platforms</a:t>
            </a:r>
            <a:endParaRPr lang="en-AU" sz="3200" noProof="0" dirty="0"/>
          </a:p>
        </p:txBody>
      </p:sp>
      <p:sp>
        <p:nvSpPr>
          <p:cNvPr id="5" name="Rectangle 3">
            <a:extLst>
              <a:ext uri="{FF2B5EF4-FFF2-40B4-BE49-F238E27FC236}">
                <a16:creationId xmlns:a16="http://schemas.microsoft.com/office/drawing/2014/main" id="{B31DAE7B-3194-4C04-B590-3EDA09C3107B}"/>
              </a:ext>
            </a:extLst>
          </p:cNvPr>
          <p:cNvSpPr txBox="1">
            <a:spLocks noGrp="1" noChangeArrowheads="1"/>
          </p:cNvSpPr>
          <p:nvPr>
            <p:ph type="subTitle" idx="1"/>
          </p:nvPr>
        </p:nvSpPr>
        <p:spPr>
          <a:xfrm>
            <a:off x="647700" y="4502150"/>
            <a:ext cx="8035925" cy="658813"/>
          </a:xfrm>
          <a:prstGeom prst="rect">
            <a:avLst/>
          </a:prstGeom>
        </p:spPr>
        <p:txBody>
          <a:bodyPr>
            <a:normAutofit fontScale="92500"/>
          </a:bodyPr>
          <a:lstStyle>
            <a:lvl1pPr marL="342900" indent="-342900" algn="l" rtl="0" eaLnBrk="1" fontAlgn="base" hangingPunct="1">
              <a:lnSpc>
                <a:spcPts val="2200"/>
              </a:lnSpc>
              <a:spcBef>
                <a:spcPct val="0"/>
              </a:spcBef>
              <a:spcAft>
                <a:spcPct val="0"/>
              </a:spcAft>
              <a:defRPr sz="1400" kern="1200">
                <a:solidFill>
                  <a:srgbClr val="000000"/>
                </a:solidFill>
                <a:latin typeface="+mn-lt"/>
                <a:ea typeface="+mn-ea"/>
                <a:cs typeface="+mn-cs"/>
              </a:defRPr>
            </a:lvl1pPr>
            <a:lvl2pPr marL="784225" indent="-244475" algn="l" rtl="0" eaLnBrk="1" fontAlgn="base" hangingPunct="1">
              <a:spcBef>
                <a:spcPct val="20000"/>
              </a:spcBef>
              <a:spcAft>
                <a:spcPct val="0"/>
              </a:spcAft>
              <a:buFont typeface="Arial" panose="020B0604020202020204" pitchFamily="34" charset="0"/>
              <a:buChar char="–"/>
              <a:defRPr sz="1400" kern="1200">
                <a:solidFill>
                  <a:srgbClr val="000000"/>
                </a:solidFill>
                <a:latin typeface="+mn-lt"/>
                <a:ea typeface="+mn-ea"/>
                <a:cs typeface="+mn-cs"/>
              </a:defRPr>
            </a:lvl2pPr>
            <a:lvl3pPr marL="1192213" indent="-228600" algn="l" rtl="0" eaLnBrk="1" fontAlgn="base" hangingPunct="1">
              <a:spcBef>
                <a:spcPct val="20000"/>
              </a:spcBef>
              <a:spcAft>
                <a:spcPct val="0"/>
              </a:spcAft>
              <a:buChar char="•"/>
              <a:defRPr sz="14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sz="1400"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r>
              <a:rPr lang="en-US" sz="1600" dirty="0">
                <a:solidFill>
                  <a:schemeClr val="tx1">
                    <a:lumMod val="65000"/>
                    <a:lumOff val="35000"/>
                  </a:schemeClr>
                </a:solidFill>
              </a:rPr>
              <a:t>Source of most materials: </a:t>
            </a:r>
          </a:p>
          <a:p>
            <a:pPr marL="0" indent="0"/>
            <a:r>
              <a:rPr lang="en-US" sz="1600" dirty="0">
                <a:solidFill>
                  <a:schemeClr val="tx1">
                    <a:lumMod val="65000"/>
                    <a:lumOff val="35000"/>
                  </a:schemeClr>
                </a:solidFill>
              </a:rPr>
              <a:t>Xiwei Xu, Ingo Weber, and Mark Staples. </a:t>
            </a:r>
            <a:r>
              <a:rPr lang="en-US" sz="1600" i="1" dirty="0">
                <a:solidFill>
                  <a:schemeClr val="tx1">
                    <a:lumMod val="65000"/>
                    <a:lumOff val="35000"/>
                  </a:schemeClr>
                </a:solidFill>
              </a:rPr>
              <a:t>Architecture for Blockchain Applications</a:t>
            </a:r>
            <a:r>
              <a:rPr lang="en-US" sz="1600" dirty="0">
                <a:solidFill>
                  <a:schemeClr val="tx1">
                    <a:lumMod val="65000"/>
                    <a:lumOff val="35000"/>
                  </a:schemeClr>
                </a:solidFill>
              </a:rPr>
              <a:t>. Springer, 2019</a:t>
            </a:r>
            <a:endParaRPr lang="en-US" altLang="de-DE" sz="1600" noProof="0" dirty="0">
              <a:solidFill>
                <a:schemeClr val="tx1">
                  <a:lumMod val="65000"/>
                  <a:lumOff val="35000"/>
                </a:schemeClr>
              </a:solidFill>
            </a:endParaRPr>
          </a:p>
        </p:txBody>
      </p:sp>
    </p:spTree>
    <p:extLst>
      <p:ext uri="{BB962C8B-B14F-4D97-AF65-F5344CB8AC3E}">
        <p14:creationId xmlns:p14="http://schemas.microsoft.com/office/powerpoint/2010/main" val="21937014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48000" y="1273324"/>
            <a:ext cx="4932112" cy="3574285"/>
          </a:xfrm>
        </p:spPr>
        <p:txBody>
          <a:bodyPr>
            <a:normAutofit/>
          </a:bodyPr>
          <a:lstStyle/>
          <a:p>
            <a:r>
              <a:rPr lang="en-AU" dirty="0"/>
              <a:t>Use private key to control an account</a:t>
            </a:r>
          </a:p>
          <a:p>
            <a:pPr lvl="1"/>
            <a:r>
              <a:rPr lang="en-AU" sz="1800" dirty="0"/>
              <a:t>Control means the ability to act on behalf of the account</a:t>
            </a:r>
          </a:p>
          <a:p>
            <a:pPr lvl="1"/>
            <a:r>
              <a:rPr lang="en-AU" sz="1800" dirty="0"/>
              <a:t>E.g., spending assets it owns</a:t>
            </a:r>
          </a:p>
          <a:p>
            <a:r>
              <a:rPr lang="en-AU" dirty="0"/>
              <a:t>Each account is known by its public key</a:t>
            </a:r>
          </a:p>
          <a:p>
            <a:pPr lvl="1"/>
            <a:r>
              <a:rPr lang="en-AU" sz="1800" dirty="0"/>
              <a:t>“Alice” here is really 0x7a2f16dab8b5c2cf99c35e4c6a5beb45c7df8f87 </a:t>
            </a:r>
            <a:r>
              <a:rPr lang="en-AU" sz="1800" dirty="0">
                <a:sym typeface="Wingdings" pitchFamily="2" charset="2"/>
              </a:rPr>
              <a:t> Pseudo-anonymous</a:t>
            </a:r>
            <a:endParaRPr lang="en-AU" sz="1800" dirty="0"/>
          </a:p>
          <a:p>
            <a:pPr lvl="1"/>
            <a:r>
              <a:rPr lang="en-AU" sz="1800" dirty="0"/>
              <a:t>For some accounts, we may know the person/organisation owning it</a:t>
            </a:r>
          </a:p>
          <a:p>
            <a:pPr lvl="1"/>
            <a:r>
              <a:rPr lang="en-AU" sz="1800" dirty="0"/>
              <a:t>But by default, we don‘t</a:t>
            </a:r>
          </a:p>
        </p:txBody>
      </p:sp>
      <p:sp>
        <p:nvSpPr>
          <p:cNvPr id="2" name="Title 1"/>
          <p:cNvSpPr>
            <a:spLocks noGrp="1"/>
          </p:cNvSpPr>
          <p:nvPr>
            <p:ph type="title"/>
          </p:nvPr>
        </p:nvSpPr>
        <p:spPr/>
        <p:txBody>
          <a:bodyPr>
            <a:normAutofit fontScale="90000"/>
          </a:bodyPr>
          <a:lstStyle/>
          <a:p>
            <a:r>
              <a:rPr lang="en-AU" noProof="0" dirty="0"/>
              <a:t>Public-Key </a:t>
            </a:r>
            <a:r>
              <a:rPr lang="en-AU" dirty="0"/>
              <a:t>Cryptography in Blockchain</a:t>
            </a:r>
            <a:endParaRPr lang="en-AU" noProof="0" dirty="0"/>
          </a:p>
        </p:txBody>
      </p:sp>
      <p:pic>
        <p:nvPicPr>
          <p:cNvPr id="9" name="Content Placeholder 8"/>
          <p:cNvPicPr>
            <a:picLocks noGrp="1" noChangeAspect="1"/>
          </p:cNvPicPr>
          <p:nvPr>
            <p:ph sz="half" idx="4294967295"/>
          </p:nvPr>
        </p:nvPicPr>
        <p:blipFill>
          <a:blip r:embed="rId3"/>
          <a:stretch>
            <a:fillRect/>
          </a:stretch>
        </p:blipFill>
        <p:spPr>
          <a:xfrm>
            <a:off x="5668464" y="1615751"/>
            <a:ext cx="3424237" cy="2416175"/>
          </a:xfrm>
          <a:prstGeom prst="rect">
            <a:avLst/>
          </a:prstGeom>
        </p:spPr>
      </p:pic>
      <p:sp>
        <p:nvSpPr>
          <p:cNvPr id="8" name="TextBox 7"/>
          <p:cNvSpPr txBox="1"/>
          <p:nvPr/>
        </p:nvSpPr>
        <p:spPr>
          <a:xfrm>
            <a:off x="5784330" y="4099250"/>
            <a:ext cx="3243805" cy="415498"/>
          </a:xfrm>
          <a:prstGeom prst="rect">
            <a:avLst/>
          </a:prstGeom>
          <a:noFill/>
        </p:spPr>
        <p:txBody>
          <a:bodyPr wrap="square" rtlCol="0">
            <a:spAutoFit/>
          </a:bodyPr>
          <a:lstStyle/>
          <a:p>
            <a:r>
              <a:rPr lang="en-AU" sz="1050" dirty="0"/>
              <a:t>Source: </a:t>
            </a:r>
            <a:r>
              <a:rPr lang="en-AU" sz="1050" dirty="0">
                <a:hlinkClick r:id="rId4"/>
              </a:rPr>
              <a:t>https://en.wikipedia.org/wiki/Public-key_cryptography</a:t>
            </a:r>
            <a:r>
              <a:rPr lang="en-AU" sz="1050" dirty="0"/>
              <a:t> </a:t>
            </a:r>
          </a:p>
        </p:txBody>
      </p:sp>
      <p:sp>
        <p:nvSpPr>
          <p:cNvPr id="5" name="Slide Number Placeholder 4">
            <a:extLst>
              <a:ext uri="{FF2B5EF4-FFF2-40B4-BE49-F238E27FC236}">
                <a16:creationId xmlns:a16="http://schemas.microsoft.com/office/drawing/2014/main" id="{FD6F75AF-E05A-8BD5-9B12-33EC54268BA6}"/>
              </a:ext>
            </a:extLst>
          </p:cNvPr>
          <p:cNvSpPr>
            <a:spLocks noGrp="1"/>
          </p:cNvSpPr>
          <p:nvPr>
            <p:ph type="sldNum" sz="quarter" idx="4"/>
          </p:nvPr>
        </p:nvSpPr>
        <p:spPr/>
        <p:txBody>
          <a:bodyPr/>
          <a:lstStyle/>
          <a:p>
            <a:fld id="{97F98C0B-273E-428A-ABCF-EBED2BA25188}" type="slidenum">
              <a:rPr lang="en-US" smtClean="0"/>
              <a:t>10</a:t>
            </a:fld>
            <a:endParaRPr lang="en-US"/>
          </a:p>
        </p:txBody>
      </p:sp>
    </p:spTree>
    <p:extLst>
      <p:ext uri="{BB962C8B-B14F-4D97-AF65-F5344CB8AC3E}">
        <p14:creationId xmlns:p14="http://schemas.microsoft.com/office/powerpoint/2010/main" val="994260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DF39C63-6832-F6BC-B38C-7FAE455ACFFE}"/>
              </a:ext>
            </a:extLst>
          </p:cNvPr>
          <p:cNvSpPr>
            <a:spLocks noGrp="1"/>
          </p:cNvSpPr>
          <p:nvPr>
            <p:ph type="body" sz="quarter" idx="10"/>
          </p:nvPr>
        </p:nvSpPr>
        <p:spPr>
          <a:xfrm>
            <a:off x="652462" y="1257322"/>
            <a:ext cx="6799857" cy="4000444"/>
          </a:xfrm>
        </p:spPr>
        <p:txBody>
          <a:bodyPr/>
          <a:lstStyle/>
          <a:p>
            <a:r>
              <a:rPr lang="en-AU" dirty="0">
                <a:solidFill>
                  <a:schemeClr val="bg1"/>
                </a:solidFill>
              </a:rPr>
              <a:t>Transactions, Blocks, &amp; Ledger Structures</a:t>
            </a:r>
          </a:p>
        </p:txBody>
      </p:sp>
    </p:spTree>
    <p:extLst>
      <p:ext uri="{BB962C8B-B14F-4D97-AF65-F5344CB8AC3E}">
        <p14:creationId xmlns:p14="http://schemas.microsoft.com/office/powerpoint/2010/main" val="2999548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58BCEEBD-CEFF-6DD0-6328-2CE3ABB46347}"/>
              </a:ext>
            </a:extLst>
          </p:cNvPr>
          <p:cNvSpPr>
            <a:spLocks noGrp="1"/>
          </p:cNvSpPr>
          <p:nvPr>
            <p:ph idx="1"/>
          </p:nvPr>
        </p:nvSpPr>
        <p:spPr/>
        <p:txBody>
          <a:bodyPr>
            <a:normAutofit/>
          </a:bodyPr>
          <a:lstStyle/>
          <a:p>
            <a:r>
              <a:rPr lang="en-AU" dirty="0"/>
              <a:t>Digital currency baked into a blockchain &amp; secured by cryptography</a:t>
            </a:r>
          </a:p>
          <a:p>
            <a:pPr lvl="1"/>
            <a:r>
              <a:rPr lang="en-AU" sz="1800" dirty="0"/>
              <a:t>Accounting &amp; validation rules are hard-coded in the platform’s base layer by developers</a:t>
            </a:r>
          </a:p>
          <a:p>
            <a:pPr lvl="1"/>
            <a:r>
              <a:rPr lang="en-AU" sz="1800" dirty="0"/>
              <a:t>A platform typically has one base cryptocurrency</a:t>
            </a:r>
          </a:p>
          <a:p>
            <a:pPr lvl="1"/>
            <a:r>
              <a:rPr lang="en-AU" sz="1800" dirty="0"/>
              <a:t>aka native currency</a:t>
            </a:r>
          </a:p>
          <a:p>
            <a:r>
              <a:rPr lang="en-AU" dirty="0"/>
              <a:t>Not centrally issued, e.g., Bitcoin &amp; Ethereum</a:t>
            </a:r>
          </a:p>
          <a:p>
            <a:r>
              <a:rPr lang="en-AU" dirty="0"/>
              <a:t>Can be mined or purchased from cryptocurrency exchanges</a:t>
            </a:r>
          </a:p>
          <a:p>
            <a:r>
              <a:rPr lang="en-AU" dirty="0"/>
              <a:t>Usually only on public blockchains</a:t>
            </a:r>
          </a:p>
          <a:p>
            <a:r>
              <a:rPr lang="en-AU" dirty="0"/>
              <a:t>Usually don’t represent other rights/assets</a:t>
            </a:r>
          </a:p>
        </p:txBody>
      </p:sp>
      <p:sp>
        <p:nvSpPr>
          <p:cNvPr id="4" name="Title 3">
            <a:extLst>
              <a:ext uri="{FF2B5EF4-FFF2-40B4-BE49-F238E27FC236}">
                <a16:creationId xmlns:a16="http://schemas.microsoft.com/office/drawing/2014/main" id="{7C88D757-9922-D911-AC02-06C951162C76}"/>
              </a:ext>
            </a:extLst>
          </p:cNvPr>
          <p:cNvSpPr>
            <a:spLocks noGrp="1"/>
          </p:cNvSpPr>
          <p:nvPr>
            <p:ph type="title"/>
          </p:nvPr>
        </p:nvSpPr>
        <p:spPr/>
        <p:txBody>
          <a:bodyPr/>
          <a:lstStyle/>
          <a:p>
            <a:r>
              <a:rPr lang="en-AU" dirty="0"/>
              <a:t>Cryptocurrency</a:t>
            </a:r>
            <a:endParaRPr lang="en-US" dirty="0"/>
          </a:p>
        </p:txBody>
      </p:sp>
      <p:sp>
        <p:nvSpPr>
          <p:cNvPr id="3" name="Slide Number Placeholder 2">
            <a:extLst>
              <a:ext uri="{FF2B5EF4-FFF2-40B4-BE49-F238E27FC236}">
                <a16:creationId xmlns:a16="http://schemas.microsoft.com/office/drawing/2014/main" id="{6666FE7F-981B-666C-82C4-8BCC6948C873}"/>
              </a:ext>
            </a:extLst>
          </p:cNvPr>
          <p:cNvSpPr>
            <a:spLocks noGrp="1"/>
          </p:cNvSpPr>
          <p:nvPr>
            <p:ph type="sldNum" sz="quarter" idx="4"/>
          </p:nvPr>
        </p:nvSpPr>
        <p:spPr/>
        <p:txBody>
          <a:bodyPr/>
          <a:lstStyle/>
          <a:p>
            <a:fld id="{97F98C0B-273E-428A-ABCF-EBED2BA25188}" type="slidenum">
              <a:rPr lang="en-US" smtClean="0"/>
              <a:t>12</a:t>
            </a:fld>
            <a:endParaRPr lang="en-US"/>
          </a:p>
        </p:txBody>
      </p:sp>
    </p:spTree>
    <p:extLst>
      <p:ext uri="{BB962C8B-B14F-4D97-AF65-F5344CB8AC3E}">
        <p14:creationId xmlns:p14="http://schemas.microsoft.com/office/powerpoint/2010/main" val="35051097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6-25 at 3.47.34 pm.png"/>
          <p:cNvPicPr>
            <a:picLocks noChangeAspect="1"/>
          </p:cNvPicPr>
          <p:nvPr/>
        </p:nvPicPr>
        <p:blipFill rotWithShape="1">
          <a:blip r:embed="rId3" cstate="print">
            <a:extLst>
              <a:ext uri="{28A0092B-C50C-407E-A947-70E740481C1C}">
                <a14:useLocalDpi xmlns:a14="http://schemas.microsoft.com/office/drawing/2010/main" val="0"/>
              </a:ext>
            </a:extLst>
          </a:blip>
          <a:srcRect l="2773" t="2785" r="2491" b="5512"/>
          <a:stretch/>
        </p:blipFill>
        <p:spPr bwMode="auto">
          <a:xfrm>
            <a:off x="553955" y="1283416"/>
            <a:ext cx="6346031" cy="34671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p:txBody>
          <a:bodyPr>
            <a:normAutofit fontScale="90000"/>
          </a:bodyPr>
          <a:lstStyle/>
          <a:p>
            <a:r>
              <a:rPr lang="en-AU" dirty="0"/>
              <a:t>1</a:t>
            </a:r>
            <a:r>
              <a:rPr lang="en-AU" baseline="30000" dirty="0"/>
              <a:t>st</a:t>
            </a:r>
            <a:r>
              <a:rPr lang="en-AU" dirty="0"/>
              <a:t> Gen Blockchains </a:t>
            </a:r>
            <a:r>
              <a:rPr lang="en-AU" altLang="zh-CN" dirty="0"/>
              <a:t>— Cryptocurrency</a:t>
            </a:r>
            <a:endParaRPr lang="en-AU" dirty="0"/>
          </a:p>
        </p:txBody>
      </p:sp>
      <p:sp>
        <p:nvSpPr>
          <p:cNvPr id="3" name="TextBox 2">
            <a:extLst>
              <a:ext uri="{FF2B5EF4-FFF2-40B4-BE49-F238E27FC236}">
                <a16:creationId xmlns:a16="http://schemas.microsoft.com/office/drawing/2014/main" id="{6267F362-6ABC-4F70-AFA6-A84243B53B9A}"/>
              </a:ext>
            </a:extLst>
          </p:cNvPr>
          <p:cNvSpPr txBox="1"/>
          <p:nvPr/>
        </p:nvSpPr>
        <p:spPr>
          <a:xfrm>
            <a:off x="2615972" y="1823430"/>
            <a:ext cx="1110996" cy="674031"/>
          </a:xfrm>
          <a:prstGeom prst="rect">
            <a:avLst/>
          </a:prstGeom>
          <a:solidFill>
            <a:schemeClr val="bg1"/>
          </a:solidFill>
          <a:ln w="19050">
            <a:solidFill>
              <a:schemeClr val="tx1"/>
            </a:solidFill>
          </a:ln>
        </p:spPr>
        <p:txBody>
          <a:bodyPr wrap="square" rtlCol="0">
            <a:spAutoFit/>
          </a:bodyPr>
          <a:lstStyle/>
          <a:p>
            <a:r>
              <a:rPr lang="en-AU" sz="945" dirty="0"/>
              <a:t>Send 2 BTC from my account to Bob. </a:t>
            </a:r>
          </a:p>
          <a:p>
            <a:r>
              <a:rPr lang="en-AU" sz="945" dirty="0">
                <a:solidFill>
                  <a:schemeClr val="bg1"/>
                </a:solidFill>
              </a:rPr>
              <a:t>Signed: Alice</a:t>
            </a:r>
          </a:p>
        </p:txBody>
      </p:sp>
      <p:sp>
        <p:nvSpPr>
          <p:cNvPr id="4" name="TextBox 3">
            <a:extLst>
              <a:ext uri="{FF2B5EF4-FFF2-40B4-BE49-F238E27FC236}">
                <a16:creationId xmlns:a16="http://schemas.microsoft.com/office/drawing/2014/main" id="{A8CE0CB4-2621-4548-85DF-20610309A2FA}"/>
              </a:ext>
            </a:extLst>
          </p:cNvPr>
          <p:cNvSpPr txBox="1"/>
          <p:nvPr/>
        </p:nvSpPr>
        <p:spPr>
          <a:xfrm>
            <a:off x="6986528" y="1166359"/>
            <a:ext cx="1786816" cy="3776418"/>
          </a:xfrm>
          <a:prstGeom prst="rect">
            <a:avLst/>
          </a:prstGeom>
          <a:noFill/>
        </p:spPr>
        <p:txBody>
          <a:bodyPr wrap="square" rtlCol="0">
            <a:spAutoFit/>
          </a:bodyPr>
          <a:lstStyle/>
          <a:p>
            <a:r>
              <a:rPr lang="en-AU" sz="1260" dirty="0"/>
              <a:t>Users:</a:t>
            </a:r>
          </a:p>
          <a:p>
            <a:pPr marL="158592" indent="-158592">
              <a:buFont typeface="Arial" panose="020B0604020202020204" pitchFamily="34" charset="0"/>
              <a:buChar char="•"/>
            </a:pPr>
            <a:r>
              <a:rPr lang="en-AU" sz="1260" dirty="0"/>
              <a:t>Create TXs,</a:t>
            </a:r>
          </a:p>
          <a:p>
            <a:pPr marL="158592" indent="-158592">
              <a:buFont typeface="Arial" panose="020B0604020202020204" pitchFamily="34" charset="0"/>
              <a:buChar char="•"/>
            </a:pPr>
            <a:r>
              <a:rPr lang="en-AU" sz="1260" dirty="0"/>
              <a:t>Sign them</a:t>
            </a:r>
          </a:p>
          <a:p>
            <a:pPr marL="158592" indent="-158592">
              <a:buFont typeface="Arial" panose="020B0604020202020204" pitchFamily="34" charset="0"/>
              <a:buChar char="•"/>
            </a:pPr>
            <a:r>
              <a:rPr lang="en-AU" sz="1260" dirty="0"/>
              <a:t>Announce them to network</a:t>
            </a:r>
          </a:p>
          <a:p>
            <a:r>
              <a:rPr lang="en-AU" sz="1260" dirty="0"/>
              <a:t>Miners:</a:t>
            </a:r>
          </a:p>
          <a:p>
            <a:pPr marL="158592" indent="-158592">
              <a:buFont typeface="Arial" panose="020B0604020202020204" pitchFamily="34" charset="0"/>
              <a:buChar char="•"/>
            </a:pPr>
            <a:r>
              <a:rPr lang="en-AU" sz="1260" dirty="0"/>
              <a:t>Receive TXs</a:t>
            </a:r>
          </a:p>
          <a:p>
            <a:pPr marL="158592" indent="-158592">
              <a:buFont typeface="Arial" panose="020B0604020202020204" pitchFamily="34" charset="0"/>
              <a:buChar char="•"/>
            </a:pPr>
            <a:r>
              <a:rPr lang="en-AU" sz="1260" dirty="0"/>
              <a:t>Include them in a new block</a:t>
            </a:r>
          </a:p>
          <a:p>
            <a:pPr marL="158592" indent="-158592">
              <a:buFont typeface="Arial" panose="020B0604020202020204" pitchFamily="34" charset="0"/>
              <a:buChar char="•"/>
            </a:pPr>
            <a:r>
              <a:rPr lang="en-AU" sz="1260" dirty="0"/>
              <a:t>(Try to) append new block to the chain of blocks</a:t>
            </a:r>
          </a:p>
          <a:p>
            <a:pPr marL="158592" indent="-158592">
              <a:buFont typeface="Arial" panose="020B0604020202020204" pitchFamily="34" charset="0"/>
              <a:buChar char="•"/>
            </a:pPr>
            <a:r>
              <a:rPr lang="en-AU" sz="1260" dirty="0"/>
              <a:t>When a TX is part of the data structure, it has taken place</a:t>
            </a:r>
          </a:p>
          <a:p>
            <a:r>
              <a:rPr lang="en-AU" sz="1260" dirty="0"/>
              <a:t>Exchanges:</a:t>
            </a:r>
          </a:p>
          <a:p>
            <a:pPr marL="161450" indent="-161450">
              <a:buFont typeface="Arial" panose="020B0604020202020204" pitchFamily="34" charset="0"/>
              <a:buChar char="•"/>
            </a:pPr>
            <a:r>
              <a:rPr lang="en-AU" sz="1260" dirty="0"/>
              <a:t>Users can trade Bitcoin with fiat &amp; cryptocurrencies</a:t>
            </a:r>
          </a:p>
        </p:txBody>
      </p:sp>
      <p:cxnSp>
        <p:nvCxnSpPr>
          <p:cNvPr id="6" name="Straight Arrow Connector 5">
            <a:extLst>
              <a:ext uri="{FF2B5EF4-FFF2-40B4-BE49-F238E27FC236}">
                <a16:creationId xmlns:a16="http://schemas.microsoft.com/office/drawing/2014/main" id="{D27C9E23-09DE-48A7-96FE-894BD95725C3}"/>
              </a:ext>
            </a:extLst>
          </p:cNvPr>
          <p:cNvCxnSpPr>
            <a:cxnSpLocks/>
            <a:endCxn id="3" idx="3"/>
          </p:cNvCxnSpPr>
          <p:nvPr/>
        </p:nvCxnSpPr>
        <p:spPr>
          <a:xfrm flipH="1">
            <a:off x="3726969" y="2083117"/>
            <a:ext cx="623135" cy="7732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0C4E6A3-BE1F-4704-8B47-0272E76E4891}"/>
              </a:ext>
            </a:extLst>
          </p:cNvPr>
          <p:cNvSpPr/>
          <p:nvPr/>
        </p:nvSpPr>
        <p:spPr>
          <a:xfrm>
            <a:off x="3105130" y="4165989"/>
            <a:ext cx="754380" cy="51512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20" dirty="0"/>
          </a:p>
        </p:txBody>
      </p:sp>
      <p:sp>
        <p:nvSpPr>
          <p:cNvPr id="11" name="Rectangle 10">
            <a:extLst>
              <a:ext uri="{FF2B5EF4-FFF2-40B4-BE49-F238E27FC236}">
                <a16:creationId xmlns:a16="http://schemas.microsoft.com/office/drawing/2014/main" id="{F9542F0B-DD5B-49D4-AC49-E3464F263E7B}"/>
              </a:ext>
            </a:extLst>
          </p:cNvPr>
          <p:cNvSpPr/>
          <p:nvPr/>
        </p:nvSpPr>
        <p:spPr>
          <a:xfrm>
            <a:off x="612071" y="2065412"/>
            <a:ext cx="754380" cy="57131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20" dirty="0"/>
          </a:p>
        </p:txBody>
      </p:sp>
      <p:sp>
        <p:nvSpPr>
          <p:cNvPr id="9" name="Rectangle 8">
            <a:extLst>
              <a:ext uri="{FF2B5EF4-FFF2-40B4-BE49-F238E27FC236}">
                <a16:creationId xmlns:a16="http://schemas.microsoft.com/office/drawing/2014/main" id="{768A1730-613D-4310-BB5A-687C4AE0C0D1}"/>
              </a:ext>
            </a:extLst>
          </p:cNvPr>
          <p:cNvSpPr/>
          <p:nvPr/>
        </p:nvSpPr>
        <p:spPr>
          <a:xfrm>
            <a:off x="553954" y="4763824"/>
            <a:ext cx="5054962" cy="253916"/>
          </a:xfrm>
          <a:prstGeom prst="rect">
            <a:avLst/>
          </a:prstGeom>
        </p:spPr>
        <p:txBody>
          <a:bodyPr wrap="square">
            <a:spAutoFit/>
          </a:bodyPr>
          <a:lstStyle/>
          <a:p>
            <a:r>
              <a:rPr lang="en-AU" sz="1050" dirty="0"/>
              <a:t>Source: Andreas M. Antonopoulos, Mastering Bitcoin-Unlocking Digital Cryptocurrencies</a:t>
            </a:r>
          </a:p>
        </p:txBody>
      </p:sp>
      <p:sp>
        <p:nvSpPr>
          <p:cNvPr id="8" name="Slide Number Placeholder 7">
            <a:extLst>
              <a:ext uri="{FF2B5EF4-FFF2-40B4-BE49-F238E27FC236}">
                <a16:creationId xmlns:a16="http://schemas.microsoft.com/office/drawing/2014/main" id="{B1F6B173-A7F0-C780-EFE0-94B9C72A4D6D}"/>
              </a:ext>
            </a:extLst>
          </p:cNvPr>
          <p:cNvSpPr>
            <a:spLocks noGrp="1"/>
          </p:cNvSpPr>
          <p:nvPr>
            <p:ph type="sldNum" sz="quarter" idx="4"/>
          </p:nvPr>
        </p:nvSpPr>
        <p:spPr/>
        <p:txBody>
          <a:bodyPr/>
          <a:lstStyle/>
          <a:p>
            <a:fld id="{97F98C0B-273E-428A-ABCF-EBED2BA25188}" type="slidenum">
              <a:rPr lang="en-US" smtClean="0"/>
              <a:t>13</a:t>
            </a:fld>
            <a:endParaRPr lang="en-US"/>
          </a:p>
        </p:txBody>
      </p:sp>
    </p:spTree>
    <p:extLst>
      <p:ext uri="{BB962C8B-B14F-4D97-AF65-F5344CB8AC3E}">
        <p14:creationId xmlns:p14="http://schemas.microsoft.com/office/powerpoint/2010/main" val="3318393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9" presetClass="emph" presetSubtype="0" fill="hold" nodeType="clickEffect">
                                  <p:stCondLst>
                                    <p:cond delay="0"/>
                                  </p:stCondLst>
                                  <p:childTnLst>
                                    <p:animClr clrSpc="rgb" dir="cw">
                                      <p:cBhvr override="childStyle">
                                        <p:cTn id="18" dur="500" fill="hold"/>
                                        <p:tgtEl>
                                          <p:spTgt spid="3">
                                            <p:txEl>
                                              <p:pRg st="1" end="1"/>
                                            </p:txEl>
                                          </p:spTgt>
                                        </p:tgtEl>
                                        <p:attrNameLst>
                                          <p:attrName>style.color</p:attrName>
                                        </p:attrNameLst>
                                      </p:cBhvr>
                                      <p:to>
                                        <a:srgbClr val="000000"/>
                                      </p:to>
                                    </p:animClr>
                                    <p:animClr clrSpc="rgb" dir="cw">
                                      <p:cBhvr>
                                        <p:cTn id="19" dur="500" fill="hold"/>
                                        <p:tgtEl>
                                          <p:spTgt spid="3">
                                            <p:txEl>
                                              <p:pRg st="1" end="1"/>
                                            </p:txEl>
                                          </p:spTgt>
                                        </p:tgtEl>
                                        <p:attrNameLst>
                                          <p:attrName>fillcolor</p:attrName>
                                        </p:attrNameLst>
                                      </p:cBhvr>
                                      <p:to>
                                        <a:srgbClr val="000000"/>
                                      </p:to>
                                    </p:animClr>
                                    <p:set>
                                      <p:cBhvr>
                                        <p:cTn id="20" dur="500" fill="hold"/>
                                        <p:tgtEl>
                                          <p:spTgt spid="3">
                                            <p:txEl>
                                              <p:pRg st="1" end="1"/>
                                            </p:txEl>
                                          </p:spTgt>
                                        </p:tgtEl>
                                        <p:attrNameLst>
                                          <p:attrName>fill.type</p:attrName>
                                        </p:attrNameLst>
                                      </p:cBhvr>
                                      <p:to>
                                        <p:strVal val="solid"/>
                                      </p:to>
                                    </p:set>
                                    <p:set>
                                      <p:cBhvr>
                                        <p:cTn id="21" dur="500" fill="hold"/>
                                        <p:tgtEl>
                                          <p:spTgt spid="3">
                                            <p:txEl>
                                              <p:pRg st="1" end="1"/>
                                            </p:txEl>
                                          </p:spTgt>
                                        </p:tgtEl>
                                        <p:attrNameLst>
                                          <p:attrName>fill.on</p:attrName>
                                        </p:attrNameLst>
                                      </p:cBhvr>
                                      <p:to>
                                        <p:strVal val="true"/>
                                      </p:to>
                                    </p:set>
                                  </p:childTnLst>
                                </p:cTn>
                              </p:par>
                              <p:par>
                                <p:cTn id="22" presetID="1" presetClass="entr" presetSubtype="0" fill="hold" nodeType="withEffect">
                                  <p:stCondLst>
                                    <p:cond delay="0"/>
                                  </p:stCondLst>
                                  <p:childTnLst>
                                    <p:set>
                                      <p:cBhvr>
                                        <p:cTn id="23" dur="1" fill="hold">
                                          <p:stCondLst>
                                            <p:cond delay="0"/>
                                          </p:stCondLst>
                                        </p:cTn>
                                        <p:tgtEl>
                                          <p:spTgt spid="6"/>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4">
                                            <p:txEl>
                                              <p:pRg st="3" end="3"/>
                                            </p:txEl>
                                          </p:spTgt>
                                        </p:tgtEl>
                                        <p:attrNameLst>
                                          <p:attrName>style.visibility</p:attrName>
                                        </p:attrNameLst>
                                      </p:cBhvr>
                                      <p:to>
                                        <p:strVal val="visible"/>
                                      </p:to>
                                    </p:set>
                                  </p:childTnLst>
                                </p:cTn>
                              </p:par>
                              <p:par>
                                <p:cTn id="30" presetID="1" presetClass="exit" presetSubtype="0" fill="hold" nodeType="withEffect">
                                  <p:stCondLst>
                                    <p:cond delay="0"/>
                                  </p:stCondLst>
                                  <p:childTnLst>
                                    <p:set>
                                      <p:cBhvr>
                                        <p:cTn id="31" dur="1" fill="hold">
                                          <p:stCondLst>
                                            <p:cond delay="0"/>
                                          </p:stCondLst>
                                        </p:cTn>
                                        <p:tgtEl>
                                          <p:spTgt spid="6"/>
                                        </p:tgtEl>
                                        <p:attrNameLst>
                                          <p:attrName>style.visibility</p:attrName>
                                        </p:attrNameLst>
                                      </p:cBhvr>
                                      <p:to>
                                        <p:strVal val="hidden"/>
                                      </p:to>
                                    </p:set>
                                  </p:childTnLst>
                                </p:cTn>
                              </p:par>
                              <p:par>
                                <p:cTn id="32" presetID="42" presetClass="path" presetSubtype="0" accel="50000" decel="50000" fill="hold" grpId="1" nodeType="withEffect">
                                  <p:stCondLst>
                                    <p:cond delay="0"/>
                                  </p:stCondLst>
                                  <p:childTnLst>
                                    <p:animMotion origin="layout" path="M -1.11111E-6 -1.11111E-6 L 0.16649 0.35667 " pathEditMode="relative" rAng="0" ptsTypes="AA">
                                      <p:cBhvr>
                                        <p:cTn id="33" dur="2000" fill="hold"/>
                                        <p:tgtEl>
                                          <p:spTgt spid="3">
                                            <p:bg/>
                                          </p:spTgt>
                                        </p:tgtEl>
                                        <p:attrNameLst>
                                          <p:attrName>ppt_x</p:attrName>
                                          <p:attrName>ppt_y</p:attrName>
                                        </p:attrNameLst>
                                      </p:cBhvr>
                                      <p:rCtr x="8316" y="17833"/>
                                    </p:animMotion>
                                  </p:childTnLst>
                                </p:cTn>
                              </p:par>
                              <p:par>
                                <p:cTn id="34" presetID="42" presetClass="path" presetSubtype="0" accel="50000" decel="50000" fill="hold" grpId="1" nodeType="withEffect">
                                  <p:stCondLst>
                                    <p:cond delay="0"/>
                                  </p:stCondLst>
                                  <p:childTnLst>
                                    <p:animMotion origin="layout" path="M 6.25E-7 1.48148E-6 L 0.1625 0.34676 " pathEditMode="relative" rAng="0" ptsTypes="AA">
                                      <p:cBhvr>
                                        <p:cTn id="35" dur="2000" fill="hold"/>
                                        <p:tgtEl>
                                          <p:spTgt spid="3">
                                            <p:txEl>
                                              <p:pRg st="0" end="0"/>
                                            </p:txEl>
                                          </p:spTgt>
                                        </p:tgtEl>
                                        <p:attrNameLst>
                                          <p:attrName>ppt_x</p:attrName>
                                          <p:attrName>ppt_y</p:attrName>
                                        </p:attrNameLst>
                                      </p:cBhvr>
                                      <p:rCtr x="8125" y="17338"/>
                                    </p:animMotion>
                                  </p:childTnLst>
                                </p:cTn>
                              </p:par>
                              <p:par>
                                <p:cTn id="36" presetID="42" presetClass="path" presetSubtype="0" accel="50000" decel="50000" fill="hold" grpId="1" nodeType="withEffect">
                                  <p:stCondLst>
                                    <p:cond delay="0"/>
                                  </p:stCondLst>
                                  <p:childTnLst>
                                    <p:animMotion origin="layout" path="M -1.94444E-6 -3.33333E-6 L 0.16511 0.35389 " pathEditMode="relative" rAng="0" ptsTypes="AA">
                                      <p:cBhvr>
                                        <p:cTn id="37" dur="2000" fill="hold"/>
                                        <p:tgtEl>
                                          <p:spTgt spid="3">
                                            <p:txEl>
                                              <p:pRg st="1" end="1"/>
                                            </p:txEl>
                                          </p:spTgt>
                                        </p:tgtEl>
                                        <p:attrNameLst>
                                          <p:attrName>ppt_x</p:attrName>
                                          <p:attrName>ppt_y</p:attrName>
                                        </p:attrNameLst>
                                      </p:cBhvr>
                                      <p:rCtr x="8247" y="17694"/>
                                    </p:animMotion>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4">
                                            <p:txEl>
                                              <p:pRg st="4" end="4"/>
                                            </p:txEl>
                                          </p:spTgt>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4">
                                            <p:txEl>
                                              <p:pRg st="6" end="6"/>
                                            </p:txEl>
                                          </p:spTgt>
                                        </p:tgtEl>
                                        <p:attrNameLst>
                                          <p:attrName>style.visibility</p:attrName>
                                        </p:attrNameLst>
                                      </p:cBhvr>
                                      <p:to>
                                        <p:strVal val="visible"/>
                                      </p:to>
                                    </p:set>
                                  </p:childTnLst>
                                </p:cTn>
                              </p:par>
                              <p:par>
                                <p:cTn id="48" presetID="1" presetClass="exit" presetSubtype="0" fill="hold" grpId="2" nodeType="withEffect">
                                  <p:stCondLst>
                                    <p:cond delay="0"/>
                                  </p:stCondLst>
                                  <p:childTnLst>
                                    <p:set>
                                      <p:cBhvr>
                                        <p:cTn id="49" dur="1" fill="hold">
                                          <p:stCondLst>
                                            <p:cond delay="0"/>
                                          </p:stCondLst>
                                        </p:cTn>
                                        <p:tgtEl>
                                          <p:spTgt spid="3">
                                            <p:txEl>
                                              <p:pRg st="0" end="0"/>
                                            </p:txEl>
                                          </p:spTgt>
                                        </p:tgtEl>
                                        <p:attrNameLst>
                                          <p:attrName>style.visibility</p:attrName>
                                        </p:attrNameLst>
                                      </p:cBhvr>
                                      <p:to>
                                        <p:strVal val="hidden"/>
                                      </p:to>
                                    </p:set>
                                  </p:childTnLst>
                                </p:cTn>
                              </p:par>
                              <p:par>
                                <p:cTn id="50" presetID="1" presetClass="exit" presetSubtype="0" fill="hold" grpId="2" nodeType="withEffect">
                                  <p:stCondLst>
                                    <p:cond delay="0"/>
                                  </p:stCondLst>
                                  <p:childTnLst>
                                    <p:set>
                                      <p:cBhvr>
                                        <p:cTn id="51" dur="1" fill="hold">
                                          <p:stCondLst>
                                            <p:cond delay="0"/>
                                          </p:stCondLst>
                                        </p:cTn>
                                        <p:tgtEl>
                                          <p:spTgt spid="3">
                                            <p:txEl>
                                              <p:pRg st="1" end="1"/>
                                            </p:txEl>
                                          </p:spTgt>
                                        </p:tgtEl>
                                        <p:attrNameLst>
                                          <p:attrName>style.visibility</p:attrName>
                                        </p:attrNameLst>
                                      </p:cBhvr>
                                      <p:to>
                                        <p:strVal val="hidden"/>
                                      </p:to>
                                    </p:set>
                                  </p:childTnLst>
                                </p:cTn>
                              </p:par>
                              <p:par>
                                <p:cTn id="52" presetID="1" presetClass="exit" presetSubtype="0" fill="hold" grpId="2" nodeType="withEffect">
                                  <p:stCondLst>
                                    <p:cond delay="0"/>
                                  </p:stCondLst>
                                  <p:childTnLst>
                                    <p:set>
                                      <p:cBhvr>
                                        <p:cTn id="53" dur="1" fill="hold">
                                          <p:stCondLst>
                                            <p:cond delay="0"/>
                                          </p:stCondLst>
                                        </p:cTn>
                                        <p:tgtEl>
                                          <p:spTgt spid="3">
                                            <p:bg/>
                                          </p:spTgt>
                                        </p:tgtEl>
                                        <p:attrNameLst>
                                          <p:attrName>style.visibility</p:attrName>
                                        </p:attrNameLst>
                                      </p:cBhvr>
                                      <p:to>
                                        <p:strVal val="hidden"/>
                                      </p:to>
                                    </p:set>
                                  </p:childTnLst>
                                </p:cTn>
                              </p:par>
                              <p:par>
                                <p:cTn id="54" presetID="1" presetClass="entr" presetSubtype="0" fill="hold" grpId="0" nodeType="withEffect">
                                  <p:stCondLst>
                                    <p:cond delay="0"/>
                                  </p:stCondLst>
                                  <p:childTnLst>
                                    <p:set>
                                      <p:cBhvr>
                                        <p:cTn id="55" dur="1" fill="hold">
                                          <p:stCondLst>
                                            <p:cond delay="0"/>
                                          </p:stCondLst>
                                        </p:cTn>
                                        <p:tgtEl>
                                          <p:spTgt spid="10"/>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nodeType="clickEffect">
                                  <p:stCondLst>
                                    <p:cond delay="0"/>
                                  </p:stCondLst>
                                  <p:childTnLst>
                                    <p:set>
                                      <p:cBhvr>
                                        <p:cTn id="59"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nodeType="clickEffect">
                                  <p:stCondLst>
                                    <p:cond delay="0"/>
                                  </p:stCondLst>
                                  <p:childTnLst>
                                    <p:set>
                                      <p:cBhvr>
                                        <p:cTn id="63" dur="1" fill="hold">
                                          <p:stCondLst>
                                            <p:cond delay="0"/>
                                          </p:stCondLst>
                                        </p:cTn>
                                        <p:tgtEl>
                                          <p:spTgt spid="4">
                                            <p:txEl>
                                              <p:pRg st="8" end="8"/>
                                            </p:txEl>
                                          </p:spTgt>
                                        </p:tgtEl>
                                        <p:attrNameLst>
                                          <p:attrName>style.visibility</p:attrName>
                                        </p:attrNameLst>
                                      </p:cBhvr>
                                      <p:to>
                                        <p:strVal val="visible"/>
                                      </p:to>
                                    </p:set>
                                  </p:childTnLst>
                                </p:cTn>
                              </p:par>
                              <p:par>
                                <p:cTn id="64" presetID="1" presetClass="exit" presetSubtype="0" fill="hold" grpId="1" nodeType="withEffect">
                                  <p:stCondLst>
                                    <p:cond delay="0"/>
                                  </p:stCondLst>
                                  <p:childTnLst>
                                    <p:set>
                                      <p:cBhvr>
                                        <p:cTn id="65" dur="1" fill="hold">
                                          <p:stCondLst>
                                            <p:cond delay="0"/>
                                          </p:stCondLst>
                                        </p:cTn>
                                        <p:tgtEl>
                                          <p:spTgt spid="10"/>
                                        </p:tgtEl>
                                        <p:attrNameLst>
                                          <p:attrName>style.visibility</p:attrName>
                                        </p:attrNameLst>
                                      </p:cBhvr>
                                      <p:to>
                                        <p:strVal val="hidden"/>
                                      </p:to>
                                    </p:set>
                                  </p:childTnLst>
                                </p:cTn>
                              </p:par>
                              <p:par>
                                <p:cTn id="66" presetID="1" presetClass="entr" presetSubtype="0" fill="hold" grpId="0" nodeType="withEffect">
                                  <p:stCondLst>
                                    <p:cond delay="0"/>
                                  </p:stCondLst>
                                  <p:childTnLst>
                                    <p:set>
                                      <p:cBhvr>
                                        <p:cTn id="67" dur="1" fill="hold">
                                          <p:stCondLst>
                                            <p:cond delay="0"/>
                                          </p:stCondLst>
                                        </p:cTn>
                                        <p:tgtEl>
                                          <p:spTgt spid="11"/>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nodeType="clickEffect">
                                  <p:stCondLst>
                                    <p:cond delay="0"/>
                                  </p:stCondLst>
                                  <p:childTnLst>
                                    <p:set>
                                      <p:cBhvr>
                                        <p:cTn id="71" dur="1" fill="hold">
                                          <p:stCondLst>
                                            <p:cond delay="0"/>
                                          </p:stCondLst>
                                        </p:cTn>
                                        <p:tgtEl>
                                          <p:spTgt spid="4">
                                            <p:txEl>
                                              <p:pRg st="9" end="9"/>
                                            </p:txEl>
                                          </p:spTgt>
                                        </p:tgtEl>
                                        <p:attrNameLst>
                                          <p:attrName>style.visibility</p:attrName>
                                        </p:attrNameLst>
                                      </p:cBhvr>
                                      <p:to>
                                        <p:strVal val="visible"/>
                                      </p:to>
                                    </p:set>
                                  </p:childTnLst>
                                </p:cTn>
                              </p:par>
                              <p:par>
                                <p:cTn id="72" presetID="1" presetClass="entr" presetSubtype="0" fill="hold" nodeType="withEffect">
                                  <p:stCondLst>
                                    <p:cond delay="0"/>
                                  </p:stCondLst>
                                  <p:childTnLst>
                                    <p:set>
                                      <p:cBhvr>
                                        <p:cTn id="73" dur="1" fill="hold">
                                          <p:stCondLst>
                                            <p:cond delay="0"/>
                                          </p:stCondLst>
                                        </p:cTn>
                                        <p:tgtEl>
                                          <p:spTgt spid="4">
                                            <p:txEl>
                                              <p:pRg st="10" end="10"/>
                                            </p:txEl>
                                          </p:spTgt>
                                        </p:tgtEl>
                                        <p:attrNameLst>
                                          <p:attrName>style.visibility</p:attrName>
                                        </p:attrNameLst>
                                      </p:cBhvr>
                                      <p:to>
                                        <p:strVal val="visible"/>
                                      </p:to>
                                    </p:set>
                                  </p:childTnLst>
                                </p:cTn>
                              </p:par>
                              <p:par>
                                <p:cTn id="74" presetID="1" presetClass="exit" presetSubtype="0" fill="hold" grpId="1" nodeType="withEffect">
                                  <p:stCondLst>
                                    <p:cond delay="0"/>
                                  </p:stCondLst>
                                  <p:childTnLst>
                                    <p:set>
                                      <p:cBhvr>
                                        <p:cTn id="75"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animBg="1"/>
      <p:bldP spid="3" grpId="1" uiExpand="1" build="allAtOnce" animBg="1"/>
      <p:bldP spid="3" grpId="2" uiExpand="1" build="allAtOnce" animBg="1"/>
      <p:bldP spid="10" grpId="0" animBg="1"/>
      <p:bldP spid="10" grpId="1" animBg="1"/>
      <p:bldP spid="11" grpId="0" animBg="1"/>
      <p:bldP spid="11"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0ED0F56A-FA0C-47A5-90F8-659D65362D02}"/>
              </a:ext>
            </a:extLst>
          </p:cNvPr>
          <p:cNvSpPr>
            <a:spLocks noGrp="1"/>
          </p:cNvSpPr>
          <p:nvPr>
            <p:ph idx="1"/>
          </p:nvPr>
        </p:nvSpPr>
        <p:spPr>
          <a:xfrm>
            <a:off x="648000" y="2713483"/>
            <a:ext cx="7920000" cy="2546339"/>
          </a:xfrm>
        </p:spPr>
        <p:txBody>
          <a:bodyPr>
            <a:normAutofit lnSpcReduction="10000"/>
          </a:bodyPr>
          <a:lstStyle/>
          <a:p>
            <a:r>
              <a:rPr lang="en-AU" dirty="0"/>
              <a:t>1</a:t>
            </a:r>
            <a:r>
              <a:rPr lang="en-AU" baseline="30000" dirty="0"/>
              <a:t>st</a:t>
            </a:r>
            <a:r>
              <a:rPr lang="en-AU" dirty="0"/>
              <a:t> cryptocurrency (BTC) built on the idea of a blockchain</a:t>
            </a:r>
            <a:endParaRPr lang="en-US" dirty="0"/>
          </a:p>
          <a:p>
            <a:pPr lvl="1"/>
            <a:r>
              <a:rPr lang="en-AU" sz="1800" dirty="0"/>
              <a:t>2008 white paper by Satoshi Nakamoto – Paper never used the word “blockchain”</a:t>
            </a:r>
          </a:p>
          <a:p>
            <a:pPr lvl="1"/>
            <a:r>
              <a:rPr lang="en-AU" sz="1800" dirty="0"/>
              <a:t>Implementation in Jan. 2009</a:t>
            </a:r>
          </a:p>
          <a:p>
            <a:r>
              <a:rPr lang="en-AU" dirty="0"/>
              <a:t>Blockchain keeps track of the ownership of portions of that currency</a:t>
            </a:r>
          </a:p>
          <a:p>
            <a:r>
              <a:rPr lang="en-AU" dirty="0"/>
              <a:t>Miners compete to build the next block</a:t>
            </a:r>
          </a:p>
          <a:p>
            <a:r>
              <a:rPr lang="en-AU" dirty="0"/>
              <a:t>Average time between blocks, called </a:t>
            </a:r>
            <a:r>
              <a:rPr lang="en-AU" i="1" dirty="0"/>
              <a:t>inter-block time</a:t>
            </a:r>
            <a:r>
              <a:rPr lang="en-AU" dirty="0"/>
              <a:t>, is ~10-min</a:t>
            </a:r>
          </a:p>
          <a:p>
            <a:pPr lvl="1"/>
            <a:r>
              <a:rPr lang="en-AU" sz="1800" dirty="0"/>
              <a:t>But variation of times is high</a:t>
            </a:r>
          </a:p>
        </p:txBody>
      </p:sp>
      <p:sp>
        <p:nvSpPr>
          <p:cNvPr id="4" name="Title 3"/>
          <p:cNvSpPr>
            <a:spLocks noGrp="1"/>
          </p:cNvSpPr>
          <p:nvPr>
            <p:ph type="title"/>
          </p:nvPr>
        </p:nvSpPr>
        <p:spPr/>
        <p:txBody>
          <a:bodyPr/>
          <a:lstStyle/>
          <a:p>
            <a:r>
              <a:rPr lang="en-AU" noProof="0" dirty="0"/>
              <a:t>Bitcoin</a:t>
            </a:r>
          </a:p>
        </p:txBody>
      </p:sp>
      <p:pic>
        <p:nvPicPr>
          <p:cNvPr id="29" name="Picture 28">
            <a:extLst>
              <a:ext uri="{FF2B5EF4-FFF2-40B4-BE49-F238E27FC236}">
                <a16:creationId xmlns:a16="http://schemas.microsoft.com/office/drawing/2014/main" id="{F4D62E13-0394-43EA-933D-26FA6B4469AC}"/>
              </a:ext>
            </a:extLst>
          </p:cNvPr>
          <p:cNvPicPr>
            <a:picLocks noChangeAspect="1"/>
          </p:cNvPicPr>
          <p:nvPr/>
        </p:nvPicPr>
        <p:blipFill>
          <a:blip r:embed="rId3"/>
          <a:stretch>
            <a:fillRect/>
          </a:stretch>
        </p:blipFill>
        <p:spPr>
          <a:xfrm>
            <a:off x="1304412" y="1097760"/>
            <a:ext cx="5968877" cy="1512132"/>
          </a:xfrm>
          <a:prstGeom prst="rect">
            <a:avLst/>
          </a:prstGeom>
        </p:spPr>
      </p:pic>
      <p:pic>
        <p:nvPicPr>
          <p:cNvPr id="7" name="Picture 2" descr="See the source image">
            <a:extLst>
              <a:ext uri="{FF2B5EF4-FFF2-40B4-BE49-F238E27FC236}">
                <a16:creationId xmlns:a16="http://schemas.microsoft.com/office/drawing/2014/main" id="{8F8153B8-DC9E-4D92-8F62-26CD9B17A46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37188" y="404595"/>
            <a:ext cx="1870919" cy="38880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B3794DBA-6819-52C5-1E1E-FD0CE79BBA9A}"/>
              </a:ext>
            </a:extLst>
          </p:cNvPr>
          <p:cNvSpPr>
            <a:spLocks noGrp="1"/>
          </p:cNvSpPr>
          <p:nvPr>
            <p:ph type="sldNum" sz="quarter" idx="4"/>
          </p:nvPr>
        </p:nvSpPr>
        <p:spPr/>
        <p:txBody>
          <a:bodyPr/>
          <a:lstStyle/>
          <a:p>
            <a:fld id="{97F98C0B-273E-428A-ABCF-EBED2BA25188}" type="slidenum">
              <a:rPr lang="en-US" smtClean="0"/>
              <a:t>14</a:t>
            </a:fld>
            <a:endParaRPr lang="en-US"/>
          </a:p>
        </p:txBody>
      </p:sp>
    </p:spTree>
    <p:extLst>
      <p:ext uri="{BB962C8B-B14F-4D97-AF65-F5344CB8AC3E}">
        <p14:creationId xmlns:p14="http://schemas.microsoft.com/office/powerpoint/2010/main" val="29849048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8D378C-61FA-B07D-7232-B712DD901580}"/>
              </a:ext>
            </a:extLst>
          </p:cNvPr>
          <p:cNvPicPr>
            <a:picLocks noChangeAspect="1"/>
          </p:cNvPicPr>
          <p:nvPr/>
        </p:nvPicPr>
        <p:blipFill>
          <a:blip r:embed="rId3"/>
          <a:stretch>
            <a:fillRect/>
          </a:stretch>
        </p:blipFill>
        <p:spPr>
          <a:xfrm>
            <a:off x="1168257" y="1096590"/>
            <a:ext cx="6807486" cy="4104513"/>
          </a:xfrm>
          <a:prstGeom prst="rect">
            <a:avLst/>
          </a:prstGeom>
        </p:spPr>
      </p:pic>
      <p:sp>
        <p:nvSpPr>
          <p:cNvPr id="7" name="Title 6">
            <a:extLst>
              <a:ext uri="{FF2B5EF4-FFF2-40B4-BE49-F238E27FC236}">
                <a16:creationId xmlns:a16="http://schemas.microsoft.com/office/drawing/2014/main" id="{20CC2CA5-A076-4E60-8C7F-567E93C536D9}"/>
              </a:ext>
            </a:extLst>
          </p:cNvPr>
          <p:cNvSpPr>
            <a:spLocks noGrp="1"/>
          </p:cNvSpPr>
          <p:nvPr>
            <p:ph type="title"/>
          </p:nvPr>
        </p:nvSpPr>
        <p:spPr/>
        <p:txBody>
          <a:bodyPr/>
          <a:lstStyle/>
          <a:p>
            <a:r>
              <a:rPr lang="en-AU" dirty="0"/>
              <a:t>Bitcoin </a:t>
            </a:r>
            <a:r>
              <a:rPr lang="en-US" dirty="0"/>
              <a:t>Network Distribution</a:t>
            </a:r>
            <a:endParaRPr lang="en-AU" dirty="0"/>
          </a:p>
        </p:txBody>
      </p:sp>
      <p:sp>
        <p:nvSpPr>
          <p:cNvPr id="9" name="TextBox 8">
            <a:extLst>
              <a:ext uri="{FF2B5EF4-FFF2-40B4-BE49-F238E27FC236}">
                <a16:creationId xmlns:a16="http://schemas.microsoft.com/office/drawing/2014/main" id="{FA3EE1D9-0992-44EA-88A6-6351F38FB67C}"/>
              </a:ext>
            </a:extLst>
          </p:cNvPr>
          <p:cNvSpPr txBox="1"/>
          <p:nvPr/>
        </p:nvSpPr>
        <p:spPr>
          <a:xfrm>
            <a:off x="6306926" y="4586098"/>
            <a:ext cx="1720343" cy="253916"/>
          </a:xfrm>
          <a:prstGeom prst="rect">
            <a:avLst/>
          </a:prstGeom>
          <a:noFill/>
        </p:spPr>
        <p:txBody>
          <a:bodyPr wrap="none" rtlCol="0">
            <a:spAutoFit/>
          </a:bodyPr>
          <a:lstStyle/>
          <a:p>
            <a:r>
              <a:rPr lang="en-US" sz="1050" dirty="0"/>
              <a:t>Source: </a:t>
            </a:r>
            <a:r>
              <a:rPr lang="en-US" sz="1050" dirty="0">
                <a:hlinkClick r:id="rId4"/>
              </a:rPr>
              <a:t>https://bitnodes.io</a:t>
            </a:r>
            <a:r>
              <a:rPr lang="en-US" sz="1050" dirty="0"/>
              <a:t>  </a:t>
            </a:r>
          </a:p>
        </p:txBody>
      </p:sp>
      <p:sp>
        <p:nvSpPr>
          <p:cNvPr id="3" name="Slide Number Placeholder 2">
            <a:extLst>
              <a:ext uri="{FF2B5EF4-FFF2-40B4-BE49-F238E27FC236}">
                <a16:creationId xmlns:a16="http://schemas.microsoft.com/office/drawing/2014/main" id="{66B91B0E-B80F-9963-8C4C-42BCD3287D35}"/>
              </a:ext>
            </a:extLst>
          </p:cNvPr>
          <p:cNvSpPr>
            <a:spLocks noGrp="1"/>
          </p:cNvSpPr>
          <p:nvPr>
            <p:ph type="sldNum" sz="quarter" idx="4"/>
          </p:nvPr>
        </p:nvSpPr>
        <p:spPr/>
        <p:txBody>
          <a:bodyPr/>
          <a:lstStyle/>
          <a:p>
            <a:fld id="{97F98C0B-273E-428A-ABCF-EBED2BA25188}" type="slidenum">
              <a:rPr lang="en-US" smtClean="0"/>
              <a:t>15</a:t>
            </a:fld>
            <a:endParaRPr lang="en-US"/>
          </a:p>
        </p:txBody>
      </p:sp>
    </p:spTree>
    <p:extLst>
      <p:ext uri="{BB962C8B-B14F-4D97-AF65-F5344CB8AC3E}">
        <p14:creationId xmlns:p14="http://schemas.microsoft.com/office/powerpoint/2010/main" val="6052042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648000" y="1273324"/>
            <a:ext cx="6156248" cy="3879701"/>
          </a:xfrm>
        </p:spPr>
        <p:txBody>
          <a:bodyPr>
            <a:normAutofit lnSpcReduction="10000"/>
          </a:bodyPr>
          <a:lstStyle/>
          <a:p>
            <a:r>
              <a:rPr lang="en-AU" noProof="0" dirty="0"/>
              <a:t>An account is associated with a cryptographic key pair </a:t>
            </a:r>
          </a:p>
          <a:p>
            <a:pPr lvl="1"/>
            <a:r>
              <a:rPr lang="en-AU" sz="1800" noProof="0" dirty="0"/>
              <a:t>Public key – Used to create </a:t>
            </a:r>
            <a:r>
              <a:rPr lang="en-AU" sz="1800" dirty="0"/>
              <a:t>the </a:t>
            </a:r>
            <a:r>
              <a:rPr lang="en-AU" sz="1800" noProof="0" dirty="0"/>
              <a:t>address of an account</a:t>
            </a:r>
          </a:p>
          <a:p>
            <a:pPr lvl="1"/>
            <a:r>
              <a:rPr lang="en-AU" sz="1800" noProof="0" dirty="0"/>
              <a:t>Private key – Sign TXs sent from the account</a:t>
            </a:r>
          </a:p>
          <a:p>
            <a:r>
              <a:rPr lang="en-AU" noProof="0" dirty="0"/>
              <a:t>State of the blockchain</a:t>
            </a:r>
          </a:p>
          <a:p>
            <a:pPr lvl="1"/>
            <a:r>
              <a:rPr lang="en-AU" sz="1800" noProof="0" dirty="0"/>
              <a:t>Account balances of all users</a:t>
            </a:r>
          </a:p>
          <a:p>
            <a:pPr lvl="1"/>
            <a:r>
              <a:rPr lang="en-AU" sz="1800" noProof="0" dirty="0"/>
              <a:t>Result from </a:t>
            </a:r>
            <a:r>
              <a:rPr lang="en-AU" sz="1800" dirty="0"/>
              <a:t>the genesis block (very 1st block) &amp; </a:t>
            </a:r>
            <a:r>
              <a:rPr lang="en-AU" sz="1800" noProof="0" dirty="0"/>
              <a:t>set of TXs included since</a:t>
            </a:r>
          </a:p>
          <a:p>
            <a:pPr lvl="2"/>
            <a:r>
              <a:rPr lang="en-AU" sz="1800" noProof="0" dirty="0"/>
              <a:t>Some accounts can be pre-loaded with an initial account balance at the genesis </a:t>
            </a:r>
          </a:p>
          <a:p>
            <a:r>
              <a:rPr lang="en-AU" noProof="0" dirty="0"/>
              <a:t>As TXs are grouped into blocks, when a new block is added the entire system moves from one discrete state to another</a:t>
            </a:r>
          </a:p>
        </p:txBody>
      </p:sp>
      <p:sp>
        <p:nvSpPr>
          <p:cNvPr id="4" name="Title 3"/>
          <p:cNvSpPr>
            <a:spLocks noGrp="1"/>
          </p:cNvSpPr>
          <p:nvPr>
            <p:ph type="title"/>
          </p:nvPr>
        </p:nvSpPr>
        <p:spPr/>
        <p:txBody>
          <a:bodyPr/>
          <a:lstStyle/>
          <a:p>
            <a:r>
              <a:rPr lang="en-AU" dirty="0"/>
              <a:t>Accounts &amp; States</a:t>
            </a:r>
          </a:p>
        </p:txBody>
      </p:sp>
      <p:graphicFrame>
        <p:nvGraphicFramePr>
          <p:cNvPr id="2" name="Table 19">
            <a:extLst>
              <a:ext uri="{FF2B5EF4-FFF2-40B4-BE49-F238E27FC236}">
                <a16:creationId xmlns:a16="http://schemas.microsoft.com/office/drawing/2014/main" id="{6770D6E4-6078-5436-9E64-418E1F7D537B}"/>
              </a:ext>
            </a:extLst>
          </p:cNvPr>
          <p:cNvGraphicFramePr>
            <a:graphicFrameLocks noGrp="1"/>
          </p:cNvGraphicFramePr>
          <p:nvPr/>
        </p:nvGraphicFramePr>
        <p:xfrm>
          <a:off x="7020273" y="1308397"/>
          <a:ext cx="1735807" cy="1705961"/>
        </p:xfrm>
        <a:graphic>
          <a:graphicData uri="http://schemas.openxmlformats.org/drawingml/2006/table">
            <a:tbl>
              <a:tblPr firstRow="1">
                <a:tableStyleId>{5C22544A-7EE6-4342-B048-85BDC9FD1C3A}</a:tableStyleId>
              </a:tblPr>
              <a:tblGrid>
                <a:gridCol w="570122">
                  <a:extLst>
                    <a:ext uri="{9D8B030D-6E8A-4147-A177-3AD203B41FA5}">
                      <a16:colId xmlns:a16="http://schemas.microsoft.com/office/drawing/2014/main" val="156885627"/>
                    </a:ext>
                  </a:extLst>
                </a:gridCol>
                <a:gridCol w="1165685">
                  <a:extLst>
                    <a:ext uri="{9D8B030D-6E8A-4147-A177-3AD203B41FA5}">
                      <a16:colId xmlns:a16="http://schemas.microsoft.com/office/drawing/2014/main" val="3520014449"/>
                    </a:ext>
                  </a:extLst>
                </a:gridCol>
              </a:tblGrid>
              <a:tr h="263849">
                <a:tc>
                  <a:txBody>
                    <a:bodyPr/>
                    <a:lstStyle/>
                    <a:p>
                      <a:pPr algn="ctr"/>
                      <a:r>
                        <a:rPr lang="en-AU" sz="1100" dirty="0"/>
                        <a:t>ID</a:t>
                      </a:r>
                    </a:p>
                  </a:txBody>
                  <a:tcPr marL="51435" marR="51435" marT="25718" marB="25718"/>
                </a:tc>
                <a:tc>
                  <a:txBody>
                    <a:bodyPr/>
                    <a:lstStyle/>
                    <a:p>
                      <a:pPr algn="ctr"/>
                      <a:r>
                        <a:rPr lang="en-AU" sz="1100" dirty="0"/>
                        <a:t>Asset</a:t>
                      </a:r>
                    </a:p>
                  </a:txBody>
                  <a:tcPr marL="51435" marR="51435" marT="25718" marB="25718"/>
                </a:tc>
                <a:extLst>
                  <a:ext uri="{0D108BD9-81ED-4DB2-BD59-A6C34878D82A}">
                    <a16:rowId xmlns:a16="http://schemas.microsoft.com/office/drawing/2014/main" val="3704640424"/>
                  </a:ext>
                </a:extLst>
              </a:tr>
              <a:tr h="263849">
                <a:tc>
                  <a:txBody>
                    <a:bodyPr/>
                    <a:lstStyle/>
                    <a:p>
                      <a:r>
                        <a:rPr lang="en-AU" sz="1100" dirty="0"/>
                        <a:t>Alice</a:t>
                      </a:r>
                    </a:p>
                  </a:txBody>
                  <a:tcPr marL="51435" marR="51435" marT="25718" marB="25718"/>
                </a:tc>
                <a:tc>
                  <a:txBody>
                    <a:bodyPr/>
                    <a:lstStyle/>
                    <a:p>
                      <a:pPr algn="r"/>
                      <a:r>
                        <a:rPr lang="en-AU" sz="1100" dirty="0"/>
                        <a:t>500</a:t>
                      </a:r>
                    </a:p>
                  </a:txBody>
                  <a:tcPr marL="51435" marR="51435" marT="25718" marB="25718"/>
                </a:tc>
                <a:extLst>
                  <a:ext uri="{0D108BD9-81ED-4DB2-BD59-A6C34878D82A}">
                    <a16:rowId xmlns:a16="http://schemas.microsoft.com/office/drawing/2014/main" val="3601656600"/>
                  </a:ext>
                </a:extLst>
              </a:tr>
              <a:tr h="263849">
                <a:tc>
                  <a:txBody>
                    <a:bodyPr/>
                    <a:lstStyle/>
                    <a:p>
                      <a:r>
                        <a:rPr lang="en-AU" sz="1100" dirty="0"/>
                        <a:t>Bob</a:t>
                      </a:r>
                    </a:p>
                  </a:txBody>
                  <a:tcPr marL="51435" marR="51435" marT="25718" marB="25718"/>
                </a:tc>
                <a:tc>
                  <a:txBody>
                    <a:bodyPr/>
                    <a:lstStyle/>
                    <a:p>
                      <a:pPr algn="r"/>
                      <a:r>
                        <a:rPr lang="en-AU" sz="1100" dirty="0"/>
                        <a:t>1000</a:t>
                      </a:r>
                    </a:p>
                  </a:txBody>
                  <a:tcPr marL="51435" marR="51435" marT="25718" marB="25718"/>
                </a:tc>
                <a:extLst>
                  <a:ext uri="{0D108BD9-81ED-4DB2-BD59-A6C34878D82A}">
                    <a16:rowId xmlns:a16="http://schemas.microsoft.com/office/drawing/2014/main" val="1907556881"/>
                  </a:ext>
                </a:extLst>
              </a:tr>
              <a:tr h="263849">
                <a:tc>
                  <a:txBody>
                    <a:bodyPr/>
                    <a:lstStyle/>
                    <a:p>
                      <a:r>
                        <a:rPr lang="en-AU" sz="1100" dirty="0"/>
                        <a:t>Charlie</a:t>
                      </a:r>
                    </a:p>
                  </a:txBody>
                  <a:tcPr marL="51435" marR="51435" marT="25718" marB="25718"/>
                </a:tc>
                <a:tc>
                  <a:txBody>
                    <a:bodyPr/>
                    <a:lstStyle/>
                    <a:p>
                      <a:pPr algn="r"/>
                      <a:r>
                        <a:rPr lang="en-AU" sz="1100" dirty="0"/>
                        <a:t>500</a:t>
                      </a:r>
                    </a:p>
                  </a:txBody>
                  <a:tcPr marL="51435" marR="51435" marT="25718" marB="25718"/>
                </a:tc>
                <a:extLst>
                  <a:ext uri="{0D108BD9-81ED-4DB2-BD59-A6C34878D82A}">
                    <a16:rowId xmlns:a16="http://schemas.microsoft.com/office/drawing/2014/main" val="2930255492"/>
                  </a:ext>
                </a:extLst>
              </a:tr>
              <a:tr h="263849">
                <a:tc>
                  <a:txBody>
                    <a:bodyPr/>
                    <a:lstStyle/>
                    <a:p>
                      <a:r>
                        <a:rPr lang="en-AU" sz="1100" dirty="0"/>
                        <a:t>Dave</a:t>
                      </a:r>
                    </a:p>
                  </a:txBody>
                  <a:tcPr marL="51435" marR="51435" marT="25718" marB="25718">
                    <a:solidFill>
                      <a:srgbClr val="FFC000"/>
                    </a:solidFill>
                  </a:tcPr>
                </a:tc>
                <a:tc>
                  <a:txBody>
                    <a:bodyPr/>
                    <a:lstStyle/>
                    <a:p>
                      <a:pPr algn="r"/>
                      <a:r>
                        <a:rPr lang="en-AU" sz="1100" dirty="0"/>
                        <a:t>Plot 123 @ 2015</a:t>
                      </a:r>
                    </a:p>
                  </a:txBody>
                  <a:tcPr marL="51435" marR="51435" marT="25718" marB="25718">
                    <a:solidFill>
                      <a:srgbClr val="FFC000"/>
                    </a:solidFill>
                  </a:tcPr>
                </a:tc>
                <a:extLst>
                  <a:ext uri="{0D108BD9-81ED-4DB2-BD59-A6C34878D82A}">
                    <a16:rowId xmlns:a16="http://schemas.microsoft.com/office/drawing/2014/main" val="2504533938"/>
                  </a:ext>
                </a:extLst>
              </a:tr>
              <a:tr h="383123">
                <a:tc>
                  <a:txBody>
                    <a:bodyPr/>
                    <a:lstStyle/>
                    <a:p>
                      <a:r>
                        <a:rPr lang="en-AU" sz="1100" dirty="0"/>
                        <a:t>Sweet Mango</a:t>
                      </a:r>
                    </a:p>
                  </a:txBody>
                  <a:tcPr marL="51435" marR="51435" marT="25718" marB="25718">
                    <a:solidFill>
                      <a:srgbClr val="FFC000"/>
                    </a:solidFill>
                  </a:tcPr>
                </a:tc>
                <a:tc>
                  <a:txBody>
                    <a:bodyPr/>
                    <a:lstStyle/>
                    <a:p>
                      <a:pPr algn="r"/>
                      <a:r>
                        <a:rPr lang="en-AU" sz="1100" dirty="0"/>
                        <a:t>Bowen QUE, Org. Cert # 45781</a:t>
                      </a:r>
                    </a:p>
                  </a:txBody>
                  <a:tcPr marL="51435" marR="51435" marT="25718" marB="25718">
                    <a:solidFill>
                      <a:srgbClr val="FFC000"/>
                    </a:solidFill>
                  </a:tcPr>
                </a:tc>
                <a:extLst>
                  <a:ext uri="{0D108BD9-81ED-4DB2-BD59-A6C34878D82A}">
                    <a16:rowId xmlns:a16="http://schemas.microsoft.com/office/drawing/2014/main" val="4083940198"/>
                  </a:ext>
                </a:extLst>
              </a:tr>
            </a:tbl>
          </a:graphicData>
        </a:graphic>
      </p:graphicFrame>
      <p:sp>
        <p:nvSpPr>
          <p:cNvPr id="5" name="Slide Number Placeholder 4">
            <a:extLst>
              <a:ext uri="{FF2B5EF4-FFF2-40B4-BE49-F238E27FC236}">
                <a16:creationId xmlns:a16="http://schemas.microsoft.com/office/drawing/2014/main" id="{BF365596-6F09-4863-A002-74F18C06AFBC}"/>
              </a:ext>
            </a:extLst>
          </p:cNvPr>
          <p:cNvSpPr>
            <a:spLocks noGrp="1"/>
          </p:cNvSpPr>
          <p:nvPr>
            <p:ph type="sldNum" sz="quarter" idx="4"/>
          </p:nvPr>
        </p:nvSpPr>
        <p:spPr/>
        <p:txBody>
          <a:bodyPr/>
          <a:lstStyle/>
          <a:p>
            <a:fld id="{97F98C0B-273E-428A-ABCF-EBED2BA25188}" type="slidenum">
              <a:rPr lang="en-US" smtClean="0"/>
              <a:t>16</a:t>
            </a:fld>
            <a:endParaRPr lang="en-US"/>
          </a:p>
        </p:txBody>
      </p:sp>
    </p:spTree>
    <p:extLst>
      <p:ext uri="{BB962C8B-B14F-4D97-AF65-F5344CB8AC3E}">
        <p14:creationId xmlns:p14="http://schemas.microsoft.com/office/powerpoint/2010/main" val="24155993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DBF8E6C-CCF2-4D3C-90B7-A144A64330E3}"/>
              </a:ext>
            </a:extLst>
          </p:cNvPr>
          <p:cNvPicPr>
            <a:picLocks noChangeAspect="1"/>
          </p:cNvPicPr>
          <p:nvPr/>
        </p:nvPicPr>
        <p:blipFill>
          <a:blip r:embed="rId3"/>
          <a:stretch>
            <a:fillRect/>
          </a:stretch>
        </p:blipFill>
        <p:spPr>
          <a:xfrm>
            <a:off x="5927606" y="1482628"/>
            <a:ext cx="3026939" cy="3068516"/>
          </a:xfrm>
          <a:prstGeom prst="rect">
            <a:avLst/>
          </a:prstGeom>
        </p:spPr>
      </p:pic>
      <p:sp>
        <p:nvSpPr>
          <p:cNvPr id="6" name="Content Placeholder 5"/>
          <p:cNvSpPr>
            <a:spLocks noGrp="1"/>
          </p:cNvSpPr>
          <p:nvPr>
            <p:ph idx="1"/>
          </p:nvPr>
        </p:nvSpPr>
        <p:spPr>
          <a:xfrm>
            <a:off x="648000" y="1273324"/>
            <a:ext cx="5220144" cy="3865414"/>
          </a:xfrm>
        </p:spPr>
        <p:txBody>
          <a:bodyPr>
            <a:normAutofit/>
          </a:bodyPr>
          <a:lstStyle/>
          <a:p>
            <a:r>
              <a:rPr lang="en-AU" dirty="0"/>
              <a:t>Transfer currency from source addresses to destination addresses</a:t>
            </a:r>
          </a:p>
          <a:p>
            <a:r>
              <a:rPr lang="en-AU" dirty="0"/>
              <a:t>Contains 1+ inputs &amp; 1+ outputs</a:t>
            </a:r>
          </a:p>
          <a:p>
            <a:pPr lvl="1"/>
            <a:r>
              <a:rPr lang="en-AU" sz="1800" noProof="0" dirty="0"/>
              <a:t>If sum of outputs is less than sum of inputs, the difference is a fee to the miner</a:t>
            </a:r>
          </a:p>
          <a:p>
            <a:pPr lvl="1"/>
            <a:r>
              <a:rPr lang="en-AU" sz="1800" dirty="0"/>
              <a:t>TX fee is an incentive for miners to contribute computing power &amp; storage</a:t>
            </a:r>
          </a:p>
          <a:p>
            <a:r>
              <a:rPr lang="en-AU" dirty="0"/>
              <a:t>Contains proof of ownership for each input, in the form of owner’s digital signature</a:t>
            </a:r>
          </a:p>
          <a:p>
            <a:r>
              <a:rPr lang="en-AU" dirty="0"/>
              <a:t>TX output is bound to owner’s public key</a:t>
            </a:r>
          </a:p>
        </p:txBody>
      </p:sp>
      <p:sp>
        <p:nvSpPr>
          <p:cNvPr id="4" name="Title 3"/>
          <p:cNvSpPr>
            <a:spLocks noGrp="1"/>
          </p:cNvSpPr>
          <p:nvPr>
            <p:ph type="title"/>
          </p:nvPr>
        </p:nvSpPr>
        <p:spPr/>
        <p:txBody>
          <a:bodyPr/>
          <a:lstStyle/>
          <a:p>
            <a:r>
              <a:rPr lang="en-AU" dirty="0"/>
              <a:t>Transactions</a:t>
            </a:r>
          </a:p>
        </p:txBody>
      </p:sp>
      <p:sp>
        <p:nvSpPr>
          <p:cNvPr id="3" name="Slide Number Placeholder 2">
            <a:extLst>
              <a:ext uri="{FF2B5EF4-FFF2-40B4-BE49-F238E27FC236}">
                <a16:creationId xmlns:a16="http://schemas.microsoft.com/office/drawing/2014/main" id="{8CDE8EB0-7FDA-C26A-C855-6FF4558117F3}"/>
              </a:ext>
            </a:extLst>
          </p:cNvPr>
          <p:cNvSpPr>
            <a:spLocks noGrp="1"/>
          </p:cNvSpPr>
          <p:nvPr>
            <p:ph type="sldNum" sz="quarter" idx="4"/>
          </p:nvPr>
        </p:nvSpPr>
        <p:spPr/>
        <p:txBody>
          <a:bodyPr/>
          <a:lstStyle/>
          <a:p>
            <a:fld id="{97F98C0B-273E-428A-ABCF-EBED2BA25188}" type="slidenum">
              <a:rPr lang="en-US" smtClean="0"/>
              <a:t>17</a:t>
            </a:fld>
            <a:endParaRPr lang="en-US"/>
          </a:p>
        </p:txBody>
      </p:sp>
    </p:spTree>
    <p:extLst>
      <p:ext uri="{BB962C8B-B14F-4D97-AF65-F5344CB8AC3E}">
        <p14:creationId xmlns:p14="http://schemas.microsoft.com/office/powerpoint/2010/main" val="33575716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7-07-16 at 21.16.54.png">
            <a:extLst>
              <a:ext uri="{FF2B5EF4-FFF2-40B4-BE49-F238E27FC236}">
                <a16:creationId xmlns:a16="http://schemas.microsoft.com/office/drawing/2014/main" id="{ED482EC7-9947-4941-9192-541187C817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00429" y="1488702"/>
            <a:ext cx="4424369" cy="3182441"/>
          </a:xfrm>
          <a:prstGeom prst="rect">
            <a:avLst/>
          </a:prstGeom>
        </p:spPr>
      </p:pic>
      <p:sp>
        <p:nvSpPr>
          <p:cNvPr id="3" name="Content Placeholder 2">
            <a:extLst>
              <a:ext uri="{FF2B5EF4-FFF2-40B4-BE49-F238E27FC236}">
                <a16:creationId xmlns:a16="http://schemas.microsoft.com/office/drawing/2014/main" id="{27CF8824-A55D-49FA-AAA9-A8FFE3ABD047}"/>
              </a:ext>
            </a:extLst>
          </p:cNvPr>
          <p:cNvSpPr>
            <a:spLocks noGrp="1"/>
          </p:cNvSpPr>
          <p:nvPr>
            <p:ph idx="1"/>
          </p:nvPr>
        </p:nvSpPr>
        <p:spPr>
          <a:xfrm>
            <a:off x="648000" y="1273324"/>
            <a:ext cx="4212032" cy="3893989"/>
          </a:xfrm>
        </p:spPr>
        <p:txBody>
          <a:bodyPr>
            <a:normAutofit lnSpcReduction="10000"/>
          </a:bodyPr>
          <a:lstStyle/>
          <a:p>
            <a:r>
              <a:rPr lang="en-AU" dirty="0"/>
              <a:t>L</a:t>
            </a:r>
            <a:r>
              <a:rPr lang="en-AU" altLang="zh-CN" dirty="0"/>
              <a:t>inked TXs</a:t>
            </a:r>
          </a:p>
          <a:p>
            <a:pPr lvl="1"/>
            <a:r>
              <a:rPr lang="en-AU" sz="1800" dirty="0"/>
              <a:t>Outputs of TXs become inputs of a new TX</a:t>
            </a:r>
          </a:p>
          <a:p>
            <a:r>
              <a:rPr lang="en-AU" dirty="0"/>
              <a:t>Bitcoin addresses don’t contain “coins” balance</a:t>
            </a:r>
          </a:p>
          <a:p>
            <a:pPr lvl="1"/>
            <a:r>
              <a:rPr lang="en-AU" sz="1800" dirty="0"/>
              <a:t>Different to a bank account</a:t>
            </a:r>
          </a:p>
          <a:p>
            <a:pPr lvl="1"/>
            <a:r>
              <a:rPr lang="en-AU" sz="1800" dirty="0"/>
              <a:t>Store Unspent Transaction Outputs (UTXO)</a:t>
            </a:r>
          </a:p>
          <a:p>
            <a:r>
              <a:rPr lang="en-AU" dirty="0"/>
              <a:t>Balance of an address/account</a:t>
            </a:r>
          </a:p>
          <a:p>
            <a:pPr lvl="1"/>
            <a:r>
              <a:rPr lang="en-AU" sz="1800" dirty="0"/>
              <a:t>Sum of values of all UTXOs associated with the address</a:t>
            </a:r>
          </a:p>
          <a:p>
            <a:r>
              <a:rPr lang="en-AU" dirty="0"/>
              <a:t>State of the blockchain</a:t>
            </a:r>
          </a:p>
          <a:p>
            <a:pPr lvl="1"/>
            <a:r>
              <a:rPr lang="en-AU" sz="1800" dirty="0"/>
              <a:t>All the UTXOs in system</a:t>
            </a:r>
          </a:p>
        </p:txBody>
      </p:sp>
      <p:sp>
        <p:nvSpPr>
          <p:cNvPr id="2" name="Title 1">
            <a:extLst>
              <a:ext uri="{FF2B5EF4-FFF2-40B4-BE49-F238E27FC236}">
                <a16:creationId xmlns:a16="http://schemas.microsoft.com/office/drawing/2014/main" id="{738ABF98-21F5-48D0-8BEF-B915B73CE1F5}"/>
              </a:ext>
            </a:extLst>
          </p:cNvPr>
          <p:cNvSpPr>
            <a:spLocks noGrp="1"/>
          </p:cNvSpPr>
          <p:nvPr>
            <p:ph type="title"/>
          </p:nvPr>
        </p:nvSpPr>
        <p:spPr/>
        <p:txBody>
          <a:bodyPr/>
          <a:lstStyle/>
          <a:p>
            <a:r>
              <a:rPr lang="en-AU" dirty="0"/>
              <a:t>Transaction Format</a:t>
            </a:r>
          </a:p>
        </p:txBody>
      </p:sp>
      <p:sp>
        <p:nvSpPr>
          <p:cNvPr id="5" name="Slide Number Placeholder 4">
            <a:extLst>
              <a:ext uri="{FF2B5EF4-FFF2-40B4-BE49-F238E27FC236}">
                <a16:creationId xmlns:a16="http://schemas.microsoft.com/office/drawing/2014/main" id="{B11AC28C-7821-1746-511D-8E42DE893B77}"/>
              </a:ext>
            </a:extLst>
          </p:cNvPr>
          <p:cNvSpPr>
            <a:spLocks noGrp="1"/>
          </p:cNvSpPr>
          <p:nvPr>
            <p:ph type="sldNum" sz="quarter" idx="4"/>
          </p:nvPr>
        </p:nvSpPr>
        <p:spPr/>
        <p:txBody>
          <a:bodyPr/>
          <a:lstStyle/>
          <a:p>
            <a:fld id="{97F98C0B-273E-428A-ABCF-EBED2BA25188}" type="slidenum">
              <a:rPr lang="en-US" smtClean="0"/>
              <a:t>18</a:t>
            </a:fld>
            <a:endParaRPr lang="en-US"/>
          </a:p>
        </p:txBody>
      </p:sp>
    </p:spTree>
    <p:extLst>
      <p:ext uri="{BB962C8B-B14F-4D97-AF65-F5344CB8AC3E}">
        <p14:creationId xmlns:p14="http://schemas.microsoft.com/office/powerpoint/2010/main" val="6175027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648000" y="1273324"/>
            <a:ext cx="3924001" cy="3951139"/>
          </a:xfrm>
        </p:spPr>
        <p:txBody>
          <a:bodyPr>
            <a:normAutofit lnSpcReduction="10000"/>
          </a:bodyPr>
          <a:lstStyle/>
          <a:p>
            <a:r>
              <a:rPr lang="en-AU" dirty="0"/>
              <a:t>A container of TXs</a:t>
            </a:r>
          </a:p>
          <a:p>
            <a:r>
              <a:rPr lang="en-AU" dirty="0"/>
              <a:t>Identified by block hash</a:t>
            </a:r>
          </a:p>
          <a:p>
            <a:r>
              <a:rPr lang="en-AU" dirty="0"/>
              <a:t>Linked to previous block</a:t>
            </a:r>
          </a:p>
          <a:p>
            <a:r>
              <a:rPr lang="en-AU" dirty="0"/>
              <a:t>Includes a timestamp</a:t>
            </a:r>
          </a:p>
          <a:p>
            <a:pPr lvl="1"/>
            <a:r>
              <a:rPr lang="en-AU" sz="1800" dirty="0"/>
              <a:t>Not very accurate</a:t>
            </a:r>
          </a:p>
          <a:p>
            <a:r>
              <a:rPr lang="en-AU" dirty="0"/>
              <a:t>Include a nonce</a:t>
            </a:r>
          </a:p>
          <a:p>
            <a:pPr lvl="1"/>
            <a:r>
              <a:rPr lang="en-AU" sz="1800" dirty="0"/>
              <a:t>Proof of ability to produce the block</a:t>
            </a:r>
          </a:p>
          <a:p>
            <a:r>
              <a:rPr lang="en-AU" dirty="0"/>
              <a:t>Use a Merkle tree to capture an ordered list of TXs</a:t>
            </a:r>
          </a:p>
          <a:p>
            <a:r>
              <a:rPr lang="en-AU" dirty="0"/>
              <a:t>Max block size is 4 MB</a:t>
            </a:r>
          </a:p>
          <a:p>
            <a:r>
              <a:rPr lang="en-AU" dirty="0"/>
              <a:t>Max TX size is 100K bytes</a:t>
            </a:r>
          </a:p>
        </p:txBody>
      </p:sp>
      <p:sp>
        <p:nvSpPr>
          <p:cNvPr id="4" name="Title 3"/>
          <p:cNvSpPr>
            <a:spLocks noGrp="1"/>
          </p:cNvSpPr>
          <p:nvPr>
            <p:ph type="title"/>
          </p:nvPr>
        </p:nvSpPr>
        <p:spPr/>
        <p:txBody>
          <a:bodyPr/>
          <a:lstStyle/>
          <a:p>
            <a:r>
              <a:rPr lang="en-AU" noProof="0" dirty="0"/>
              <a:t>Blocks</a:t>
            </a:r>
          </a:p>
        </p:txBody>
      </p:sp>
      <p:pic>
        <p:nvPicPr>
          <p:cNvPr id="5" name="Picture 2" descr="connections between blocks in the blockchain">
            <a:extLst>
              <a:ext uri="{FF2B5EF4-FFF2-40B4-BE49-F238E27FC236}">
                <a16:creationId xmlns:a16="http://schemas.microsoft.com/office/drawing/2014/main" id="{0968CF59-54D0-4D27-B2AB-59A5B3C7EB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9992" y="1167358"/>
            <a:ext cx="4374000" cy="2916000"/>
          </a:xfrm>
          <a:prstGeom prst="rect">
            <a:avLst/>
          </a:prstGeom>
          <a:noFill/>
          <a:extLst>
            <a:ext uri="{909E8E84-426E-40dd-AFC4-6F175D3DCCD1}">
              <a14:hiddenFill xmlns:a14="http://schemas.microsoft.com/office/drawing/2010/main" xmlns="">
                <a:solidFill>
                  <a:srgbClr val="FFFFFF"/>
                </a:solidFill>
              </a14:hiddenFill>
            </a:ext>
          </a:extLst>
        </p:spPr>
      </p:pic>
      <p:sp>
        <p:nvSpPr>
          <p:cNvPr id="7" name="Rectangle 6">
            <a:extLst>
              <a:ext uri="{FF2B5EF4-FFF2-40B4-BE49-F238E27FC236}">
                <a16:creationId xmlns:a16="http://schemas.microsoft.com/office/drawing/2014/main" id="{07A3D430-B616-4431-AF80-623FB947E743}"/>
              </a:ext>
            </a:extLst>
          </p:cNvPr>
          <p:cNvSpPr/>
          <p:nvPr/>
        </p:nvSpPr>
        <p:spPr>
          <a:xfrm>
            <a:off x="4427984" y="4083358"/>
            <a:ext cx="4706406" cy="253916"/>
          </a:xfrm>
          <a:prstGeom prst="rect">
            <a:avLst/>
          </a:prstGeom>
        </p:spPr>
        <p:txBody>
          <a:bodyPr wrap="square">
            <a:spAutoFit/>
          </a:bodyPr>
          <a:lstStyle/>
          <a:p>
            <a:r>
              <a:rPr lang="en-AU" sz="1050" dirty="0"/>
              <a:t>Source: </a:t>
            </a:r>
            <a:r>
              <a:rPr lang="en-AU" sz="1050" dirty="0">
                <a:hlinkClick r:id="rId4"/>
              </a:rPr>
              <a:t>https://blog.scottlogic.com/2016/04/04/ jenny-from-the-blockchain.html</a:t>
            </a:r>
            <a:endParaRPr lang="en-AU" sz="1050" dirty="0"/>
          </a:p>
        </p:txBody>
      </p:sp>
      <p:sp>
        <p:nvSpPr>
          <p:cNvPr id="3" name="Slide Number Placeholder 2">
            <a:extLst>
              <a:ext uri="{FF2B5EF4-FFF2-40B4-BE49-F238E27FC236}">
                <a16:creationId xmlns:a16="http://schemas.microsoft.com/office/drawing/2014/main" id="{CA8E6F99-8EB7-5B57-A7A5-FE12EB31EF60}"/>
              </a:ext>
            </a:extLst>
          </p:cNvPr>
          <p:cNvSpPr>
            <a:spLocks noGrp="1"/>
          </p:cNvSpPr>
          <p:nvPr>
            <p:ph type="sldNum" sz="quarter" idx="4"/>
          </p:nvPr>
        </p:nvSpPr>
        <p:spPr/>
        <p:txBody>
          <a:bodyPr/>
          <a:lstStyle/>
          <a:p>
            <a:fld id="{97F98C0B-273E-428A-ABCF-EBED2BA25188}" type="slidenum">
              <a:rPr lang="en-US" smtClean="0"/>
              <a:t>19</a:t>
            </a:fld>
            <a:endParaRPr lang="en-US"/>
          </a:p>
        </p:txBody>
      </p:sp>
    </p:spTree>
    <p:extLst>
      <p:ext uri="{BB962C8B-B14F-4D97-AF65-F5344CB8AC3E}">
        <p14:creationId xmlns:p14="http://schemas.microsoft.com/office/powerpoint/2010/main" val="5222049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A51C92-9A8D-48A5-9303-3A48FEA02FF9}"/>
              </a:ext>
            </a:extLst>
          </p:cNvPr>
          <p:cNvSpPr>
            <a:spLocks noGrp="1"/>
          </p:cNvSpPr>
          <p:nvPr>
            <p:ph idx="1"/>
          </p:nvPr>
        </p:nvSpPr>
        <p:spPr/>
        <p:txBody>
          <a:bodyPr>
            <a:normAutofit/>
          </a:bodyPr>
          <a:lstStyle/>
          <a:p>
            <a:r>
              <a:rPr lang="en-AU" sz="2520" dirty="0"/>
              <a:t>Cryptography basics</a:t>
            </a:r>
          </a:p>
          <a:p>
            <a:r>
              <a:rPr lang="en-AU" sz="2520" dirty="0"/>
              <a:t>Bitcoin</a:t>
            </a:r>
          </a:p>
          <a:p>
            <a:r>
              <a:rPr lang="en-AU" sz="2520" dirty="0"/>
              <a:t>Ethereum</a:t>
            </a:r>
          </a:p>
          <a:p>
            <a:r>
              <a:rPr lang="en-AU" sz="2520" dirty="0"/>
              <a:t>Hyperledger</a:t>
            </a:r>
          </a:p>
        </p:txBody>
      </p:sp>
      <p:sp>
        <p:nvSpPr>
          <p:cNvPr id="2" name="Title 1">
            <a:extLst>
              <a:ext uri="{FF2B5EF4-FFF2-40B4-BE49-F238E27FC236}">
                <a16:creationId xmlns:a16="http://schemas.microsoft.com/office/drawing/2014/main" id="{3209CA5C-A139-492C-9AE6-44B2B07270DE}"/>
              </a:ext>
            </a:extLst>
          </p:cNvPr>
          <p:cNvSpPr>
            <a:spLocks noGrp="1"/>
          </p:cNvSpPr>
          <p:nvPr>
            <p:ph type="title"/>
          </p:nvPr>
        </p:nvSpPr>
        <p:spPr/>
        <p:txBody>
          <a:bodyPr>
            <a:normAutofit/>
          </a:bodyPr>
          <a:lstStyle/>
          <a:p>
            <a:r>
              <a:rPr lang="en-AU" dirty="0"/>
              <a:t>Outline</a:t>
            </a:r>
          </a:p>
        </p:txBody>
      </p:sp>
      <p:sp>
        <p:nvSpPr>
          <p:cNvPr id="5" name="Slide Number Placeholder 4">
            <a:extLst>
              <a:ext uri="{FF2B5EF4-FFF2-40B4-BE49-F238E27FC236}">
                <a16:creationId xmlns:a16="http://schemas.microsoft.com/office/drawing/2014/main" id="{21ED016E-ECDA-40D6-E529-C736177FF4E1}"/>
              </a:ext>
            </a:extLst>
          </p:cNvPr>
          <p:cNvSpPr>
            <a:spLocks noGrp="1"/>
          </p:cNvSpPr>
          <p:nvPr>
            <p:ph type="sldNum" sz="quarter" idx="4"/>
          </p:nvPr>
        </p:nvSpPr>
        <p:spPr/>
        <p:txBody>
          <a:bodyPr/>
          <a:lstStyle/>
          <a:p>
            <a:fld id="{97F98C0B-273E-428A-ABCF-EBED2BA25188}" type="slidenum">
              <a:rPr lang="en-US" smtClean="0"/>
              <a:t>2</a:t>
            </a:fld>
            <a:endParaRPr lang="en-US"/>
          </a:p>
        </p:txBody>
      </p:sp>
    </p:spTree>
    <p:extLst>
      <p:ext uri="{BB962C8B-B14F-4D97-AF65-F5344CB8AC3E}">
        <p14:creationId xmlns:p14="http://schemas.microsoft.com/office/powerpoint/2010/main" val="17782428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6EE872B-8987-4948-8D37-8A844763C301}"/>
              </a:ext>
            </a:extLst>
          </p:cNvPr>
          <p:cNvSpPr>
            <a:spLocks noGrp="1"/>
          </p:cNvSpPr>
          <p:nvPr>
            <p:ph type="title"/>
          </p:nvPr>
        </p:nvSpPr>
        <p:spPr/>
        <p:txBody>
          <a:bodyPr/>
          <a:lstStyle/>
          <a:p>
            <a:r>
              <a:rPr lang="en-AU" dirty="0"/>
              <a:t>Mining – Creating a New Block</a:t>
            </a:r>
          </a:p>
        </p:txBody>
      </p:sp>
      <p:sp>
        <p:nvSpPr>
          <p:cNvPr id="8" name="Rounded Rectangle 7">
            <a:extLst>
              <a:ext uri="{FF2B5EF4-FFF2-40B4-BE49-F238E27FC236}">
                <a16:creationId xmlns:a16="http://schemas.microsoft.com/office/drawing/2014/main" id="{39BAAFC4-E89C-4152-AD6C-7626153362D0}"/>
              </a:ext>
            </a:extLst>
          </p:cNvPr>
          <p:cNvSpPr/>
          <p:nvPr/>
        </p:nvSpPr>
        <p:spPr>
          <a:xfrm>
            <a:off x="1007815" y="1927250"/>
            <a:ext cx="1226695" cy="4212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60" b="1" dirty="0"/>
              <a:t>Aggregation</a:t>
            </a:r>
          </a:p>
        </p:txBody>
      </p:sp>
      <p:sp>
        <p:nvSpPr>
          <p:cNvPr id="9" name="Rounded Rectangle 8">
            <a:extLst>
              <a:ext uri="{FF2B5EF4-FFF2-40B4-BE49-F238E27FC236}">
                <a16:creationId xmlns:a16="http://schemas.microsoft.com/office/drawing/2014/main" id="{5105E0BD-B946-4CFE-8C3C-D09888355B19}"/>
              </a:ext>
            </a:extLst>
          </p:cNvPr>
          <p:cNvSpPr/>
          <p:nvPr/>
        </p:nvSpPr>
        <p:spPr>
          <a:xfrm>
            <a:off x="1007815" y="2841716"/>
            <a:ext cx="1226695" cy="518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60" b="1" dirty="0"/>
              <a:t>Header Construction</a:t>
            </a:r>
          </a:p>
        </p:txBody>
      </p:sp>
      <p:sp>
        <p:nvSpPr>
          <p:cNvPr id="10" name="Rounded Rectangle 9">
            <a:extLst>
              <a:ext uri="{FF2B5EF4-FFF2-40B4-BE49-F238E27FC236}">
                <a16:creationId xmlns:a16="http://schemas.microsoft.com/office/drawing/2014/main" id="{DC24C918-DD19-4A5C-896B-2A5E515DCE9A}"/>
              </a:ext>
            </a:extLst>
          </p:cNvPr>
          <p:cNvSpPr/>
          <p:nvPr/>
        </p:nvSpPr>
        <p:spPr>
          <a:xfrm>
            <a:off x="1019965" y="3804452"/>
            <a:ext cx="1202392" cy="4212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60" b="1" dirty="0"/>
              <a:t>Solve puzzle</a:t>
            </a:r>
          </a:p>
        </p:txBody>
      </p:sp>
      <p:sp>
        <p:nvSpPr>
          <p:cNvPr id="11" name="Rounded Rectangle 10">
            <a:extLst>
              <a:ext uri="{FF2B5EF4-FFF2-40B4-BE49-F238E27FC236}">
                <a16:creationId xmlns:a16="http://schemas.microsoft.com/office/drawing/2014/main" id="{77ADF75A-E766-4CD1-B3C4-66777720FCC1}"/>
              </a:ext>
            </a:extLst>
          </p:cNvPr>
          <p:cNvSpPr/>
          <p:nvPr/>
        </p:nvSpPr>
        <p:spPr>
          <a:xfrm>
            <a:off x="1007815" y="4668548"/>
            <a:ext cx="1226695" cy="4212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60" b="1" dirty="0"/>
              <a:t>Propagation</a:t>
            </a:r>
          </a:p>
        </p:txBody>
      </p:sp>
      <p:sp>
        <p:nvSpPr>
          <p:cNvPr id="12" name="Down Arrow 11">
            <a:extLst>
              <a:ext uri="{FF2B5EF4-FFF2-40B4-BE49-F238E27FC236}">
                <a16:creationId xmlns:a16="http://schemas.microsoft.com/office/drawing/2014/main" id="{690513D0-7E71-463A-972E-96354D48118F}"/>
              </a:ext>
            </a:extLst>
          </p:cNvPr>
          <p:cNvSpPr/>
          <p:nvPr/>
        </p:nvSpPr>
        <p:spPr>
          <a:xfrm>
            <a:off x="1451042" y="1533285"/>
            <a:ext cx="340238" cy="38811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80" dirty="0"/>
          </a:p>
        </p:txBody>
      </p:sp>
      <p:sp>
        <p:nvSpPr>
          <p:cNvPr id="13" name="Down Arrow 12">
            <a:extLst>
              <a:ext uri="{FF2B5EF4-FFF2-40B4-BE49-F238E27FC236}">
                <a16:creationId xmlns:a16="http://schemas.microsoft.com/office/drawing/2014/main" id="{E2813560-E559-4F2E-9E5B-132A17B346CD}"/>
              </a:ext>
            </a:extLst>
          </p:cNvPr>
          <p:cNvSpPr/>
          <p:nvPr/>
        </p:nvSpPr>
        <p:spPr>
          <a:xfrm>
            <a:off x="1451042" y="2371515"/>
            <a:ext cx="340238" cy="44880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80" dirty="0"/>
          </a:p>
        </p:txBody>
      </p:sp>
      <p:sp>
        <p:nvSpPr>
          <p:cNvPr id="14" name="Down Arrow 13">
            <a:extLst>
              <a:ext uri="{FF2B5EF4-FFF2-40B4-BE49-F238E27FC236}">
                <a16:creationId xmlns:a16="http://schemas.microsoft.com/office/drawing/2014/main" id="{9CEFC349-34B8-45C7-8FA1-726CB977AA50}"/>
              </a:ext>
            </a:extLst>
          </p:cNvPr>
          <p:cNvSpPr/>
          <p:nvPr/>
        </p:nvSpPr>
        <p:spPr>
          <a:xfrm>
            <a:off x="1451042" y="3357912"/>
            <a:ext cx="340238" cy="43569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80" dirty="0"/>
          </a:p>
        </p:txBody>
      </p:sp>
      <p:sp>
        <p:nvSpPr>
          <p:cNvPr id="15" name="Down Arrow 14">
            <a:extLst>
              <a:ext uri="{FF2B5EF4-FFF2-40B4-BE49-F238E27FC236}">
                <a16:creationId xmlns:a16="http://schemas.microsoft.com/office/drawing/2014/main" id="{8FE3EB90-BDAB-40F0-9DDB-6A2769E2DF28}"/>
              </a:ext>
            </a:extLst>
          </p:cNvPr>
          <p:cNvSpPr/>
          <p:nvPr/>
        </p:nvSpPr>
        <p:spPr>
          <a:xfrm>
            <a:off x="1451042" y="4248492"/>
            <a:ext cx="340238" cy="41690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80" dirty="0"/>
          </a:p>
        </p:txBody>
      </p:sp>
      <p:sp>
        <p:nvSpPr>
          <p:cNvPr id="16" name="TextBox 15">
            <a:extLst>
              <a:ext uri="{FF2B5EF4-FFF2-40B4-BE49-F238E27FC236}">
                <a16:creationId xmlns:a16="http://schemas.microsoft.com/office/drawing/2014/main" id="{C216E21F-1AF2-4E54-B15C-E5E6BCBDD756}"/>
              </a:ext>
            </a:extLst>
          </p:cNvPr>
          <p:cNvSpPr txBox="1"/>
          <p:nvPr/>
        </p:nvSpPr>
        <p:spPr>
          <a:xfrm>
            <a:off x="683568" y="1201316"/>
            <a:ext cx="1908422" cy="313932"/>
          </a:xfrm>
          <a:prstGeom prst="rect">
            <a:avLst/>
          </a:prstGeom>
          <a:noFill/>
        </p:spPr>
        <p:txBody>
          <a:bodyPr wrap="square" rtlCol="0">
            <a:spAutoFit/>
          </a:bodyPr>
          <a:lstStyle/>
          <a:p>
            <a:pPr algn="ctr"/>
            <a:r>
              <a:rPr lang="en-US" sz="1440" b="1" dirty="0">
                <a:solidFill>
                  <a:schemeClr val="accent1"/>
                </a:solidFill>
              </a:rPr>
              <a:t>Receiving a new block</a:t>
            </a:r>
          </a:p>
        </p:txBody>
      </p:sp>
      <p:sp>
        <p:nvSpPr>
          <p:cNvPr id="17" name="Rectangle 16">
            <a:extLst>
              <a:ext uri="{FF2B5EF4-FFF2-40B4-BE49-F238E27FC236}">
                <a16:creationId xmlns:a16="http://schemas.microsoft.com/office/drawing/2014/main" id="{032BF83D-4246-43A8-A0D8-93335E1B67A2}"/>
              </a:ext>
            </a:extLst>
          </p:cNvPr>
          <p:cNvSpPr/>
          <p:nvPr/>
        </p:nvSpPr>
        <p:spPr>
          <a:xfrm>
            <a:off x="2952032" y="1129309"/>
            <a:ext cx="5037493" cy="584775"/>
          </a:xfrm>
          <a:prstGeom prst="rect">
            <a:avLst/>
          </a:prstGeom>
        </p:spPr>
        <p:txBody>
          <a:bodyPr wrap="square">
            <a:spAutoFit/>
          </a:bodyPr>
          <a:lstStyle/>
          <a:p>
            <a:pPr marL="192882" indent="-192882">
              <a:buFont typeface="Arial"/>
              <a:buChar char="•"/>
              <a:defRPr/>
            </a:pPr>
            <a:r>
              <a:rPr lang="en-AU" sz="1600"/>
              <a:t>End of one round is the beginning of next round</a:t>
            </a:r>
          </a:p>
          <a:p>
            <a:pPr marL="192882" indent="-192882">
              <a:buFont typeface="Arial"/>
              <a:buChar char="•"/>
              <a:defRPr/>
            </a:pPr>
            <a:r>
              <a:rPr lang="en-AU" sz="1600"/>
              <a:t>Validate new block </a:t>
            </a:r>
          </a:p>
        </p:txBody>
      </p:sp>
      <p:sp>
        <p:nvSpPr>
          <p:cNvPr id="18" name="Rectangle 17">
            <a:extLst>
              <a:ext uri="{FF2B5EF4-FFF2-40B4-BE49-F238E27FC236}">
                <a16:creationId xmlns:a16="http://schemas.microsoft.com/office/drawing/2014/main" id="{2E8401E3-7937-4ECC-A160-EE1EFA4E2054}"/>
              </a:ext>
            </a:extLst>
          </p:cNvPr>
          <p:cNvSpPr/>
          <p:nvPr/>
        </p:nvSpPr>
        <p:spPr>
          <a:xfrm>
            <a:off x="2952032" y="1777381"/>
            <a:ext cx="5512698" cy="830997"/>
          </a:xfrm>
          <a:prstGeom prst="rect">
            <a:avLst/>
          </a:prstGeom>
        </p:spPr>
        <p:txBody>
          <a:bodyPr wrap="square">
            <a:spAutoFit/>
          </a:bodyPr>
          <a:lstStyle/>
          <a:p>
            <a:pPr marL="192882" indent="-192882">
              <a:buFont typeface="Arial"/>
              <a:buChar char="•"/>
              <a:defRPr/>
            </a:pPr>
            <a:r>
              <a:rPr lang="en-AU" sz="1600"/>
              <a:t>Remove TXs of newly announced block from TX pool</a:t>
            </a:r>
          </a:p>
          <a:p>
            <a:pPr marL="192882" indent="-192882">
              <a:buFont typeface="Arial"/>
              <a:buChar char="•"/>
              <a:defRPr/>
            </a:pPr>
            <a:r>
              <a:rPr lang="en-AU" sz="1600"/>
              <a:t>Aggregate subset of the remaining valid TXs</a:t>
            </a:r>
          </a:p>
          <a:p>
            <a:pPr marL="192882" indent="-192882">
              <a:buFont typeface="Arial"/>
              <a:buChar char="•"/>
              <a:defRPr/>
            </a:pPr>
            <a:r>
              <a:rPr lang="en-AU" sz="1600"/>
              <a:t>Add coinbase TX as the 1</a:t>
            </a:r>
            <a:r>
              <a:rPr lang="en-AU" sz="1600" baseline="30000"/>
              <a:t>st</a:t>
            </a:r>
            <a:r>
              <a:rPr lang="en-AU" sz="1600"/>
              <a:t> TX of the next block</a:t>
            </a:r>
          </a:p>
        </p:txBody>
      </p:sp>
      <p:sp>
        <p:nvSpPr>
          <p:cNvPr id="19" name="Rectangle 18">
            <a:extLst>
              <a:ext uri="{FF2B5EF4-FFF2-40B4-BE49-F238E27FC236}">
                <a16:creationId xmlns:a16="http://schemas.microsoft.com/office/drawing/2014/main" id="{585055A9-01FF-4E20-9C5A-D26B298D8FA3}"/>
              </a:ext>
            </a:extLst>
          </p:cNvPr>
          <p:cNvSpPr/>
          <p:nvPr/>
        </p:nvSpPr>
        <p:spPr>
          <a:xfrm>
            <a:off x="2952032" y="2826026"/>
            <a:ext cx="5512698" cy="584775"/>
          </a:xfrm>
          <a:prstGeom prst="rect">
            <a:avLst/>
          </a:prstGeom>
        </p:spPr>
        <p:txBody>
          <a:bodyPr wrap="square">
            <a:spAutoFit/>
          </a:bodyPr>
          <a:lstStyle/>
          <a:p>
            <a:pPr marL="192882" indent="-192882">
              <a:buFont typeface="Arial"/>
              <a:buChar char="•"/>
              <a:defRPr/>
            </a:pPr>
            <a:r>
              <a:rPr lang="en-AU" sz="1600"/>
              <a:t>Construct a Merkle tree to summarise all included TXs</a:t>
            </a:r>
          </a:p>
          <a:p>
            <a:pPr marL="192882" indent="-192882">
              <a:buFont typeface="Arial"/>
              <a:buChar char="•"/>
              <a:defRPr/>
            </a:pPr>
            <a:r>
              <a:rPr lang="en-AU" sz="1600"/>
              <a:t>Include hash of the previous block</a:t>
            </a:r>
          </a:p>
        </p:txBody>
      </p:sp>
      <p:sp>
        <p:nvSpPr>
          <p:cNvPr id="20" name="Down Arrow 19">
            <a:extLst>
              <a:ext uri="{FF2B5EF4-FFF2-40B4-BE49-F238E27FC236}">
                <a16:creationId xmlns:a16="http://schemas.microsoft.com/office/drawing/2014/main" id="{9D7418A0-B5E8-4653-AA03-E9CF455234DC}"/>
              </a:ext>
            </a:extLst>
          </p:cNvPr>
          <p:cNvSpPr/>
          <p:nvPr/>
        </p:nvSpPr>
        <p:spPr>
          <a:xfrm rot="16200000">
            <a:off x="2545712" y="1385769"/>
            <a:ext cx="243029" cy="396179"/>
          </a:xfrm>
          <a:prstGeom prst="downArrow">
            <a:avLst/>
          </a:prstGeom>
          <a:ln>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080" dirty="0"/>
          </a:p>
        </p:txBody>
      </p:sp>
      <p:sp>
        <p:nvSpPr>
          <p:cNvPr id="21" name="Down Arrow 20">
            <a:extLst>
              <a:ext uri="{FF2B5EF4-FFF2-40B4-BE49-F238E27FC236}">
                <a16:creationId xmlns:a16="http://schemas.microsoft.com/office/drawing/2014/main" id="{2A62ADBA-6C02-4B5B-A53C-8EF4D2BCDF16}"/>
              </a:ext>
            </a:extLst>
          </p:cNvPr>
          <p:cNvSpPr/>
          <p:nvPr/>
        </p:nvSpPr>
        <p:spPr>
          <a:xfrm rot="16200000">
            <a:off x="2542046" y="1943218"/>
            <a:ext cx="243027" cy="396179"/>
          </a:xfrm>
          <a:prstGeom prst="downArrow">
            <a:avLst/>
          </a:prstGeom>
          <a:ln>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080" dirty="0"/>
          </a:p>
        </p:txBody>
      </p:sp>
      <p:sp>
        <p:nvSpPr>
          <p:cNvPr id="24" name="Rectangle 23">
            <a:extLst>
              <a:ext uri="{FF2B5EF4-FFF2-40B4-BE49-F238E27FC236}">
                <a16:creationId xmlns:a16="http://schemas.microsoft.com/office/drawing/2014/main" id="{6B066D6B-76AD-441F-A6A7-60A140B811A1}"/>
              </a:ext>
            </a:extLst>
          </p:cNvPr>
          <p:cNvSpPr/>
          <p:nvPr/>
        </p:nvSpPr>
        <p:spPr>
          <a:xfrm>
            <a:off x="2952031" y="3590355"/>
            <a:ext cx="5811643" cy="584775"/>
          </a:xfrm>
          <a:prstGeom prst="rect">
            <a:avLst/>
          </a:prstGeom>
        </p:spPr>
        <p:txBody>
          <a:bodyPr wrap="square">
            <a:spAutoFit/>
          </a:bodyPr>
          <a:lstStyle/>
          <a:p>
            <a:pPr marL="192882" indent="-192882">
              <a:buFont typeface="Arial"/>
              <a:buChar char="•"/>
              <a:defRPr/>
            </a:pPr>
            <a:r>
              <a:rPr lang="en-AU" altLang="zh-CN" sz="1600" dirty="0"/>
              <a:t>Find solution to </a:t>
            </a:r>
            <a:r>
              <a:rPr lang="en-AU" sz="1600" dirty="0"/>
              <a:t>Proof-of-Work (</a:t>
            </a:r>
            <a:r>
              <a:rPr lang="en-AU" altLang="zh-CN" sz="1600" dirty="0" err="1"/>
              <a:t>PoW</a:t>
            </a:r>
            <a:r>
              <a:rPr lang="en-AU" altLang="zh-CN" sz="1600" dirty="0"/>
              <a:t>) algorithm called </a:t>
            </a:r>
            <a:r>
              <a:rPr lang="en-AU" altLang="zh-CN" sz="1600" dirty="0" err="1"/>
              <a:t>Hashcash</a:t>
            </a:r>
            <a:endParaRPr lang="en-AU" altLang="zh-CN" sz="1600" dirty="0"/>
          </a:p>
          <a:p>
            <a:pPr marL="192882" indent="-192882">
              <a:buFont typeface="Arial"/>
              <a:buChar char="•"/>
              <a:defRPr/>
            </a:pPr>
            <a:r>
              <a:rPr lang="en-AU" altLang="zh-CN" sz="1600" dirty="0"/>
              <a:t>Result will be inserted into the block header, if successful</a:t>
            </a:r>
            <a:endParaRPr lang="en-AU" sz="1600" dirty="0"/>
          </a:p>
        </p:txBody>
      </p:sp>
      <p:sp>
        <p:nvSpPr>
          <p:cNvPr id="26" name="Rectangle 25">
            <a:extLst>
              <a:ext uri="{FF2B5EF4-FFF2-40B4-BE49-F238E27FC236}">
                <a16:creationId xmlns:a16="http://schemas.microsoft.com/office/drawing/2014/main" id="{FE2DB79A-9E0E-4D7E-9785-8EAC05D36ADB}"/>
              </a:ext>
            </a:extLst>
          </p:cNvPr>
          <p:cNvSpPr/>
          <p:nvPr/>
        </p:nvSpPr>
        <p:spPr>
          <a:xfrm>
            <a:off x="2952031" y="4585692"/>
            <a:ext cx="5037493" cy="338554"/>
          </a:xfrm>
          <a:prstGeom prst="rect">
            <a:avLst/>
          </a:prstGeom>
        </p:spPr>
        <p:txBody>
          <a:bodyPr wrap="square">
            <a:spAutoFit/>
          </a:bodyPr>
          <a:lstStyle/>
          <a:p>
            <a:pPr marL="192882" indent="-192882">
              <a:buFont typeface="Arial"/>
              <a:buChar char="•"/>
              <a:defRPr/>
            </a:pPr>
            <a:r>
              <a:rPr lang="en-AU" altLang="zh-CN" sz="1600"/>
              <a:t>Immediately propagate new block to other nodes</a:t>
            </a:r>
          </a:p>
        </p:txBody>
      </p:sp>
      <p:sp>
        <p:nvSpPr>
          <p:cNvPr id="27" name="Down Arrow 20">
            <a:extLst>
              <a:ext uri="{FF2B5EF4-FFF2-40B4-BE49-F238E27FC236}">
                <a16:creationId xmlns:a16="http://schemas.microsoft.com/office/drawing/2014/main" id="{D707F6E9-4C59-4E22-8AC5-B6E4F379C8E4}"/>
              </a:ext>
            </a:extLst>
          </p:cNvPr>
          <p:cNvSpPr/>
          <p:nvPr/>
        </p:nvSpPr>
        <p:spPr>
          <a:xfrm rot="16200000">
            <a:off x="2546301" y="2911055"/>
            <a:ext cx="243027" cy="396179"/>
          </a:xfrm>
          <a:prstGeom prst="downArrow">
            <a:avLst/>
          </a:prstGeom>
          <a:ln>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080" dirty="0"/>
          </a:p>
        </p:txBody>
      </p:sp>
      <p:sp>
        <p:nvSpPr>
          <p:cNvPr id="28" name="Down Arrow 20">
            <a:extLst>
              <a:ext uri="{FF2B5EF4-FFF2-40B4-BE49-F238E27FC236}">
                <a16:creationId xmlns:a16="http://schemas.microsoft.com/office/drawing/2014/main" id="{56DF510F-07BA-495D-8215-ED12392B790F}"/>
              </a:ext>
            </a:extLst>
          </p:cNvPr>
          <p:cNvSpPr/>
          <p:nvPr/>
        </p:nvSpPr>
        <p:spPr>
          <a:xfrm rot="16200000">
            <a:off x="2524551" y="4678335"/>
            <a:ext cx="243027" cy="396179"/>
          </a:xfrm>
          <a:prstGeom prst="downArrow">
            <a:avLst/>
          </a:prstGeom>
          <a:ln>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080" dirty="0"/>
          </a:p>
        </p:txBody>
      </p:sp>
      <p:sp>
        <p:nvSpPr>
          <p:cNvPr id="29" name="Down Arrow 20">
            <a:extLst>
              <a:ext uri="{FF2B5EF4-FFF2-40B4-BE49-F238E27FC236}">
                <a16:creationId xmlns:a16="http://schemas.microsoft.com/office/drawing/2014/main" id="{882668A0-8331-45BD-A027-A411259DB4C9}"/>
              </a:ext>
            </a:extLst>
          </p:cNvPr>
          <p:cNvSpPr/>
          <p:nvPr/>
        </p:nvSpPr>
        <p:spPr>
          <a:xfrm rot="16200000">
            <a:off x="2542046" y="3821066"/>
            <a:ext cx="243027" cy="396179"/>
          </a:xfrm>
          <a:prstGeom prst="downArrow">
            <a:avLst/>
          </a:prstGeom>
          <a:ln>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080" dirty="0"/>
          </a:p>
        </p:txBody>
      </p:sp>
      <p:sp>
        <p:nvSpPr>
          <p:cNvPr id="3" name="Slide Number Placeholder 2">
            <a:extLst>
              <a:ext uri="{FF2B5EF4-FFF2-40B4-BE49-F238E27FC236}">
                <a16:creationId xmlns:a16="http://schemas.microsoft.com/office/drawing/2014/main" id="{AC245437-B6A7-2F39-D781-BC6281429821}"/>
              </a:ext>
            </a:extLst>
          </p:cNvPr>
          <p:cNvSpPr>
            <a:spLocks noGrp="1"/>
          </p:cNvSpPr>
          <p:nvPr>
            <p:ph type="sldNum" sz="quarter" idx="4"/>
          </p:nvPr>
        </p:nvSpPr>
        <p:spPr/>
        <p:txBody>
          <a:bodyPr/>
          <a:lstStyle/>
          <a:p>
            <a:fld id="{97F98C0B-273E-428A-ABCF-EBED2BA25188}" type="slidenum">
              <a:rPr lang="en-US" smtClean="0"/>
              <a:t>20</a:t>
            </a:fld>
            <a:endParaRPr lang="en-US"/>
          </a:p>
        </p:txBody>
      </p:sp>
    </p:spTree>
    <p:extLst>
      <p:ext uri="{BB962C8B-B14F-4D97-AF65-F5344CB8AC3E}">
        <p14:creationId xmlns:p14="http://schemas.microsoft.com/office/powerpoint/2010/main" val="8715910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Picture 72">
            <a:extLst>
              <a:ext uri="{FF2B5EF4-FFF2-40B4-BE49-F238E27FC236}">
                <a16:creationId xmlns:a16="http://schemas.microsoft.com/office/drawing/2014/main" id="{2E43BB4F-00FB-21B7-ADDB-D2BBBDFAA494}"/>
              </a:ext>
            </a:extLst>
          </p:cNvPr>
          <p:cNvPicPr>
            <a:picLocks noChangeAspect="1"/>
          </p:cNvPicPr>
          <p:nvPr/>
        </p:nvPicPr>
        <p:blipFill>
          <a:blip r:embed="rId3"/>
          <a:stretch>
            <a:fillRect/>
          </a:stretch>
        </p:blipFill>
        <p:spPr>
          <a:xfrm>
            <a:off x="8665652" y="4299416"/>
            <a:ext cx="297958" cy="263550"/>
          </a:xfrm>
          <a:prstGeom prst="rect">
            <a:avLst/>
          </a:prstGeom>
        </p:spPr>
      </p:pic>
      <p:sp>
        <p:nvSpPr>
          <p:cNvPr id="6" name="Content Placeholder 5"/>
          <p:cNvSpPr>
            <a:spLocks noGrp="1"/>
          </p:cNvSpPr>
          <p:nvPr>
            <p:ph idx="1"/>
          </p:nvPr>
        </p:nvSpPr>
        <p:spPr>
          <a:xfrm>
            <a:off x="648000" y="1244942"/>
            <a:ext cx="5533596" cy="3898557"/>
          </a:xfrm>
        </p:spPr>
        <p:txBody>
          <a:bodyPr>
            <a:normAutofit fontScale="92500" lnSpcReduction="10000"/>
          </a:bodyPr>
          <a:lstStyle/>
          <a:p>
            <a:r>
              <a:rPr lang="en-AU" dirty="0"/>
              <a:t>Miners compete to create new blocks by solving a hash puzzle known as Proof-of-Work (PoW)</a:t>
            </a:r>
          </a:p>
          <a:p>
            <a:pPr lvl="1"/>
            <a:r>
              <a:rPr lang="en-AU" sz="1900" dirty="0"/>
              <a:t>Hashcash in Bitcoin &amp; Ethash in Ethereum</a:t>
            </a:r>
          </a:p>
          <a:p>
            <a:r>
              <a:rPr lang="en-AU" dirty="0"/>
              <a:t>Answer is </a:t>
            </a:r>
            <a:r>
              <a:rPr lang="en-US" dirty="0"/>
              <a:t>difficult to compute, but easy to validate</a:t>
            </a:r>
          </a:p>
          <a:p>
            <a:r>
              <a:rPr lang="en-AU" dirty="0"/>
              <a:t>No shortcuts, must try all possible answers</a:t>
            </a:r>
          </a:p>
          <a:p>
            <a:r>
              <a:rPr lang="en-AU" dirty="0"/>
              <a:t>Difficulty of problem is automatically adjusted with time</a:t>
            </a:r>
          </a:p>
          <a:p>
            <a:pPr lvl="1"/>
            <a:r>
              <a:rPr lang="en-AU" sz="1900" dirty="0"/>
              <a:t>Overcomes</a:t>
            </a:r>
            <a:r>
              <a:rPr lang="en-US" sz="1900" dirty="0"/>
              <a:t> increasing computing power to maintain average inter-block </a:t>
            </a:r>
            <a:r>
              <a:rPr lang="en-AU" sz="1900" dirty="0"/>
              <a:t>time</a:t>
            </a:r>
          </a:p>
          <a:p>
            <a:r>
              <a:rPr lang="en-US" dirty="0"/>
              <a:t>Miners use </a:t>
            </a:r>
            <a:r>
              <a:rPr lang="en-AU" dirty="0"/>
              <a:t>specialised</a:t>
            </a:r>
            <a:r>
              <a:rPr lang="en-US" dirty="0"/>
              <a:t> hardware to try multiple nonces at once</a:t>
            </a:r>
          </a:p>
          <a:p>
            <a:pPr lvl="1"/>
            <a:r>
              <a:rPr lang="en-US" sz="1700" dirty="0"/>
              <a:t>ASICs in Bitcoin &amp; GPUs in Ethereum</a:t>
            </a:r>
          </a:p>
          <a:p>
            <a:pPr lvl="1"/>
            <a:r>
              <a:rPr lang="en-US" sz="1700" dirty="0"/>
              <a:t>See </a:t>
            </a:r>
            <a:r>
              <a:rPr lang="en-US" sz="1700" dirty="0">
                <a:hlinkClick r:id="rId4"/>
              </a:rPr>
              <a:t>https://youtu.be/x9J0NdV0u9k</a:t>
            </a:r>
            <a:r>
              <a:rPr lang="en-US" sz="1700" dirty="0"/>
              <a:t> </a:t>
            </a:r>
          </a:p>
        </p:txBody>
      </p:sp>
      <p:sp>
        <p:nvSpPr>
          <p:cNvPr id="4" name="Title 3"/>
          <p:cNvSpPr>
            <a:spLocks noGrp="1"/>
          </p:cNvSpPr>
          <p:nvPr>
            <p:ph type="title"/>
          </p:nvPr>
        </p:nvSpPr>
        <p:spPr/>
        <p:txBody>
          <a:bodyPr/>
          <a:lstStyle/>
          <a:p>
            <a:r>
              <a:rPr lang="en-AU" dirty="0"/>
              <a:t>Right to Build a Block</a:t>
            </a:r>
          </a:p>
        </p:txBody>
      </p:sp>
      <p:sp>
        <p:nvSpPr>
          <p:cNvPr id="2" name="Rectangle 1">
            <a:extLst>
              <a:ext uri="{FF2B5EF4-FFF2-40B4-BE49-F238E27FC236}">
                <a16:creationId xmlns:a16="http://schemas.microsoft.com/office/drawing/2014/main" id="{2851CEF7-E754-9ED2-2E09-117E19C09C1C}"/>
              </a:ext>
            </a:extLst>
          </p:cNvPr>
          <p:cNvSpPr/>
          <p:nvPr/>
        </p:nvSpPr>
        <p:spPr>
          <a:xfrm>
            <a:off x="6550481" y="1215206"/>
            <a:ext cx="918000" cy="51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350" dirty="0"/>
              <a:t>n-bit nonce</a:t>
            </a:r>
          </a:p>
        </p:txBody>
      </p:sp>
      <p:sp>
        <p:nvSpPr>
          <p:cNvPr id="3" name="Rectangle 2">
            <a:extLst>
              <a:ext uri="{FF2B5EF4-FFF2-40B4-BE49-F238E27FC236}">
                <a16:creationId xmlns:a16="http://schemas.microsoft.com/office/drawing/2014/main" id="{0A59F39B-AB58-1F06-C7C8-18BF49349D68}"/>
              </a:ext>
            </a:extLst>
          </p:cNvPr>
          <p:cNvSpPr/>
          <p:nvPr/>
        </p:nvSpPr>
        <p:spPr>
          <a:xfrm>
            <a:off x="8010929" y="1215206"/>
            <a:ext cx="918000" cy="51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350" dirty="0"/>
              <a:t>m-bit  block data</a:t>
            </a:r>
          </a:p>
        </p:txBody>
      </p:sp>
      <p:sp>
        <p:nvSpPr>
          <p:cNvPr id="5" name="Oval 4">
            <a:extLst>
              <a:ext uri="{FF2B5EF4-FFF2-40B4-BE49-F238E27FC236}">
                <a16:creationId xmlns:a16="http://schemas.microsoft.com/office/drawing/2014/main" id="{2139BD09-F2D4-EF1C-40D2-6149FE12BCF9}"/>
              </a:ext>
            </a:extLst>
          </p:cNvPr>
          <p:cNvSpPr/>
          <p:nvPr/>
        </p:nvSpPr>
        <p:spPr>
          <a:xfrm>
            <a:off x="7528137" y="2246479"/>
            <a:ext cx="436418" cy="4364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350" dirty="0"/>
              <a:t>+</a:t>
            </a:r>
          </a:p>
        </p:txBody>
      </p:sp>
      <p:sp>
        <p:nvSpPr>
          <p:cNvPr id="7" name="Rectangle 6">
            <a:extLst>
              <a:ext uri="{FF2B5EF4-FFF2-40B4-BE49-F238E27FC236}">
                <a16:creationId xmlns:a16="http://schemas.microsoft.com/office/drawing/2014/main" id="{0934DC2C-1DF7-F26E-2356-A2A59F42C1B5}"/>
              </a:ext>
            </a:extLst>
          </p:cNvPr>
          <p:cNvSpPr/>
          <p:nvPr/>
        </p:nvSpPr>
        <p:spPr>
          <a:xfrm>
            <a:off x="7380067" y="3216106"/>
            <a:ext cx="732559" cy="5143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350" dirty="0"/>
              <a:t>Hash()</a:t>
            </a:r>
          </a:p>
        </p:txBody>
      </p:sp>
      <p:cxnSp>
        <p:nvCxnSpPr>
          <p:cNvPr id="20" name="Straight Arrow Connector 19">
            <a:extLst>
              <a:ext uri="{FF2B5EF4-FFF2-40B4-BE49-F238E27FC236}">
                <a16:creationId xmlns:a16="http://schemas.microsoft.com/office/drawing/2014/main" id="{AC924054-7F00-9D96-77C5-6252A6F1A35F}"/>
              </a:ext>
            </a:extLst>
          </p:cNvPr>
          <p:cNvCxnSpPr>
            <a:cxnSpLocks/>
            <a:stCxn id="5" idx="4"/>
            <a:endCxn id="7" idx="0"/>
          </p:cNvCxnSpPr>
          <p:nvPr/>
        </p:nvCxnSpPr>
        <p:spPr>
          <a:xfrm flipH="1">
            <a:off x="7746346" y="2682898"/>
            <a:ext cx="1" cy="5332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C71D2B9-832C-445A-4274-1E635B747568}"/>
              </a:ext>
            </a:extLst>
          </p:cNvPr>
          <p:cNvSpPr txBox="1"/>
          <p:nvPr/>
        </p:nvSpPr>
        <p:spPr>
          <a:xfrm>
            <a:off x="6780380" y="4204405"/>
            <a:ext cx="1784634" cy="715581"/>
          </a:xfrm>
          <a:prstGeom prst="rect">
            <a:avLst/>
          </a:prstGeom>
          <a:noFill/>
        </p:spPr>
        <p:txBody>
          <a:bodyPr wrap="square" rtlCol="0">
            <a:spAutoFit/>
          </a:bodyPr>
          <a:lstStyle/>
          <a:p>
            <a:pPr algn="ctr"/>
            <a:r>
              <a:rPr lang="en-AU" sz="1350" dirty="0"/>
              <a:t>0000xxxxxx</a:t>
            </a:r>
          </a:p>
          <a:p>
            <a:pPr algn="ctr"/>
            <a:r>
              <a:rPr lang="en-AU" sz="1350" dirty="0"/>
              <a:t>Accept if </a:t>
            </a:r>
            <a:r>
              <a:rPr lang="en-AU" sz="1350" i="1" dirty="0"/>
              <a:t>l</a:t>
            </a:r>
            <a:r>
              <a:rPr lang="en-AU" sz="1350" dirty="0"/>
              <a:t> 0s in prefix</a:t>
            </a:r>
          </a:p>
          <a:p>
            <a:pPr algn="ctr"/>
            <a:r>
              <a:rPr lang="en-AU" sz="1350" dirty="0"/>
              <a:t>(aka block difficulty)</a:t>
            </a:r>
          </a:p>
        </p:txBody>
      </p:sp>
      <p:cxnSp>
        <p:nvCxnSpPr>
          <p:cNvPr id="25" name="Straight Arrow Connector 24">
            <a:extLst>
              <a:ext uri="{FF2B5EF4-FFF2-40B4-BE49-F238E27FC236}">
                <a16:creationId xmlns:a16="http://schemas.microsoft.com/office/drawing/2014/main" id="{814A3873-C831-DF88-9DA8-C5FF8886B519}"/>
              </a:ext>
            </a:extLst>
          </p:cNvPr>
          <p:cNvCxnSpPr>
            <a:cxnSpLocks/>
          </p:cNvCxnSpPr>
          <p:nvPr/>
        </p:nvCxnSpPr>
        <p:spPr>
          <a:xfrm flipH="1">
            <a:off x="7746345" y="3749316"/>
            <a:ext cx="1" cy="5130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DB4FE435-7066-8D39-B87D-0A24F5783981}"/>
              </a:ext>
            </a:extLst>
          </p:cNvPr>
          <p:cNvCxnSpPr>
            <a:cxnSpLocks/>
          </p:cNvCxnSpPr>
          <p:nvPr/>
        </p:nvCxnSpPr>
        <p:spPr>
          <a:xfrm>
            <a:off x="8162867" y="4357807"/>
            <a:ext cx="5806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6FE3EF7F-85E3-C615-6C29-E08CC498D479}"/>
              </a:ext>
            </a:extLst>
          </p:cNvPr>
          <p:cNvSpPr txBox="1"/>
          <p:nvPr/>
        </p:nvSpPr>
        <p:spPr>
          <a:xfrm rot="16200000">
            <a:off x="5509916" y="2902382"/>
            <a:ext cx="1784634" cy="300082"/>
          </a:xfrm>
          <a:prstGeom prst="rect">
            <a:avLst/>
          </a:prstGeom>
          <a:noFill/>
        </p:spPr>
        <p:txBody>
          <a:bodyPr wrap="square" rtlCol="0">
            <a:spAutoFit/>
          </a:bodyPr>
          <a:lstStyle/>
          <a:p>
            <a:pPr algn="ctr"/>
            <a:r>
              <a:rPr lang="en-AU" sz="1350" dirty="0"/>
              <a:t>Try another nonce</a:t>
            </a:r>
          </a:p>
        </p:txBody>
      </p:sp>
      <p:cxnSp>
        <p:nvCxnSpPr>
          <p:cNvPr id="64" name="Elbow Connector 63">
            <a:extLst>
              <a:ext uri="{FF2B5EF4-FFF2-40B4-BE49-F238E27FC236}">
                <a16:creationId xmlns:a16="http://schemas.microsoft.com/office/drawing/2014/main" id="{0471DBDF-E537-1CF8-CE91-F0A298D200ED}"/>
              </a:ext>
            </a:extLst>
          </p:cNvPr>
          <p:cNvCxnSpPr>
            <a:stCxn id="2" idx="2"/>
            <a:endCxn id="5" idx="2"/>
          </p:cNvCxnSpPr>
          <p:nvPr/>
        </p:nvCxnSpPr>
        <p:spPr>
          <a:xfrm rot="16200000" flipH="1">
            <a:off x="6900568" y="1837121"/>
            <a:ext cx="736482" cy="51865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Elbow Connector 64">
            <a:extLst>
              <a:ext uri="{FF2B5EF4-FFF2-40B4-BE49-F238E27FC236}">
                <a16:creationId xmlns:a16="http://schemas.microsoft.com/office/drawing/2014/main" id="{FBAA3F1A-45D2-CAEF-D126-7C033B1E7BD6}"/>
              </a:ext>
            </a:extLst>
          </p:cNvPr>
          <p:cNvCxnSpPr>
            <a:cxnSpLocks/>
            <a:stCxn id="3" idx="2"/>
            <a:endCxn id="5" idx="6"/>
          </p:cNvCxnSpPr>
          <p:nvPr/>
        </p:nvCxnSpPr>
        <p:spPr>
          <a:xfrm rot="5400000">
            <a:off x="7849001" y="1843760"/>
            <a:ext cx="736482" cy="50537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Elbow Connector 67">
            <a:extLst>
              <a:ext uri="{FF2B5EF4-FFF2-40B4-BE49-F238E27FC236}">
                <a16:creationId xmlns:a16="http://schemas.microsoft.com/office/drawing/2014/main" id="{A79DE994-C56B-0351-924F-CDFF87DB5403}"/>
              </a:ext>
            </a:extLst>
          </p:cNvPr>
          <p:cNvCxnSpPr>
            <a:cxnSpLocks/>
            <a:endCxn id="2" idx="1"/>
          </p:cNvCxnSpPr>
          <p:nvPr/>
        </p:nvCxnSpPr>
        <p:spPr>
          <a:xfrm rot="16200000" flipV="1">
            <a:off x="5399676" y="2622514"/>
            <a:ext cx="2886100" cy="584487"/>
          </a:xfrm>
          <a:prstGeom prst="bentConnector4">
            <a:avLst>
              <a:gd name="adj1" fmla="val -78"/>
              <a:gd name="adj2" fmla="val 144000"/>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Slide Number Placeholder 8">
            <a:extLst>
              <a:ext uri="{FF2B5EF4-FFF2-40B4-BE49-F238E27FC236}">
                <a16:creationId xmlns:a16="http://schemas.microsoft.com/office/drawing/2014/main" id="{FC51C185-F2A9-E297-519E-D7E8127BDA34}"/>
              </a:ext>
            </a:extLst>
          </p:cNvPr>
          <p:cNvSpPr>
            <a:spLocks noGrp="1"/>
          </p:cNvSpPr>
          <p:nvPr>
            <p:ph type="sldNum" sz="quarter" idx="4"/>
          </p:nvPr>
        </p:nvSpPr>
        <p:spPr/>
        <p:txBody>
          <a:bodyPr/>
          <a:lstStyle/>
          <a:p>
            <a:fld id="{97F98C0B-273E-428A-ABCF-EBED2BA25188}" type="slidenum">
              <a:rPr lang="en-US" smtClean="0"/>
              <a:t>21</a:t>
            </a:fld>
            <a:endParaRPr lang="en-US"/>
          </a:p>
        </p:txBody>
      </p:sp>
    </p:spTree>
    <p:extLst>
      <p:ext uri="{BB962C8B-B14F-4D97-AF65-F5344CB8AC3E}">
        <p14:creationId xmlns:p14="http://schemas.microsoft.com/office/powerpoint/2010/main" val="25074394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648000" y="1273324"/>
            <a:ext cx="7920000" cy="1747625"/>
          </a:xfrm>
        </p:spPr>
        <p:txBody>
          <a:bodyPr>
            <a:normAutofit/>
          </a:bodyPr>
          <a:lstStyle/>
          <a:p>
            <a:r>
              <a:rPr lang="en-AU" dirty="0"/>
              <a:t>Multiple miners might find &amp; announce next blocks at the same time</a:t>
            </a:r>
          </a:p>
          <a:p>
            <a:r>
              <a:rPr lang="en-AU" dirty="0"/>
              <a:t>Tiebreaker – Treat the longest history of blocks as the </a:t>
            </a:r>
            <a:r>
              <a:rPr lang="en-AU" i="1" dirty="0"/>
              <a:t>main chain</a:t>
            </a:r>
          </a:p>
          <a:p>
            <a:pPr lvl="1"/>
            <a:r>
              <a:rPr lang="en-AU" sz="1939" dirty="0"/>
              <a:t>One that received the most computation</a:t>
            </a:r>
          </a:p>
          <a:p>
            <a:pPr lvl="1"/>
            <a:r>
              <a:rPr lang="en-AU" sz="1939" dirty="0"/>
              <a:t>Referred to as </a:t>
            </a:r>
            <a:r>
              <a:rPr lang="en-AU" sz="1939" i="1" dirty="0"/>
              <a:t>N</a:t>
            </a:r>
            <a:r>
              <a:rPr lang="en-AU" altLang="zh-CN" sz="1939" i="1" dirty="0"/>
              <a:t>akamoto Consensus</a:t>
            </a:r>
            <a:endParaRPr lang="en-AU" sz="1939" i="1" dirty="0"/>
          </a:p>
        </p:txBody>
      </p:sp>
      <p:sp>
        <p:nvSpPr>
          <p:cNvPr id="4" name="Title 3"/>
          <p:cNvSpPr>
            <a:spLocks noGrp="1"/>
          </p:cNvSpPr>
          <p:nvPr>
            <p:ph type="title"/>
          </p:nvPr>
        </p:nvSpPr>
        <p:spPr/>
        <p:txBody>
          <a:bodyPr>
            <a:normAutofit/>
          </a:bodyPr>
          <a:lstStyle/>
          <a:p>
            <a:r>
              <a:rPr lang="en-AU" dirty="0"/>
              <a:t>Who can Build a Block?</a:t>
            </a:r>
          </a:p>
        </p:txBody>
      </p:sp>
      <p:pic>
        <p:nvPicPr>
          <p:cNvPr id="9" name="Picture 8"/>
          <p:cNvPicPr>
            <a:picLocks noChangeAspect="1"/>
          </p:cNvPicPr>
          <p:nvPr/>
        </p:nvPicPr>
        <p:blipFill>
          <a:blip r:embed="rId3"/>
          <a:stretch>
            <a:fillRect/>
          </a:stretch>
        </p:blipFill>
        <p:spPr>
          <a:xfrm>
            <a:off x="542367" y="3041878"/>
            <a:ext cx="2762652" cy="2027716"/>
          </a:xfrm>
          <a:prstGeom prst="rect">
            <a:avLst/>
          </a:prstGeom>
        </p:spPr>
      </p:pic>
      <p:sp>
        <p:nvSpPr>
          <p:cNvPr id="10" name="TextBox 9"/>
          <p:cNvSpPr txBox="1"/>
          <p:nvPr/>
        </p:nvSpPr>
        <p:spPr>
          <a:xfrm>
            <a:off x="755576" y="4748891"/>
            <a:ext cx="2028440" cy="341632"/>
          </a:xfrm>
          <a:prstGeom prst="rect">
            <a:avLst/>
          </a:prstGeom>
          <a:noFill/>
        </p:spPr>
        <p:txBody>
          <a:bodyPr wrap="none" rtlCol="0">
            <a:spAutoFit/>
          </a:bodyPr>
          <a:lstStyle/>
          <a:p>
            <a:pPr algn="ctr"/>
            <a:r>
              <a:rPr lang="en-AU" sz="1620" dirty="0"/>
              <a:t>Fork in the blockchain</a:t>
            </a:r>
          </a:p>
        </p:txBody>
      </p:sp>
      <p:pic>
        <p:nvPicPr>
          <p:cNvPr id="11" name="Picture 10"/>
          <p:cNvPicPr>
            <a:picLocks noChangeAspect="1"/>
          </p:cNvPicPr>
          <p:nvPr/>
        </p:nvPicPr>
        <p:blipFill>
          <a:blip r:embed="rId4"/>
          <a:stretch>
            <a:fillRect/>
          </a:stretch>
        </p:blipFill>
        <p:spPr>
          <a:xfrm>
            <a:off x="3905685" y="3041878"/>
            <a:ext cx="5011174" cy="2027716"/>
          </a:xfrm>
          <a:prstGeom prst="rect">
            <a:avLst/>
          </a:prstGeom>
        </p:spPr>
      </p:pic>
      <p:sp>
        <p:nvSpPr>
          <p:cNvPr id="12" name="TextBox 11"/>
          <p:cNvSpPr txBox="1"/>
          <p:nvPr/>
        </p:nvSpPr>
        <p:spPr>
          <a:xfrm>
            <a:off x="4621003" y="4748891"/>
            <a:ext cx="2973288" cy="341632"/>
          </a:xfrm>
          <a:prstGeom prst="rect">
            <a:avLst/>
          </a:prstGeom>
          <a:noFill/>
        </p:spPr>
        <p:txBody>
          <a:bodyPr wrap="square" rtlCol="0">
            <a:spAutoFit/>
          </a:bodyPr>
          <a:lstStyle/>
          <a:p>
            <a:pPr algn="ctr"/>
            <a:r>
              <a:rPr lang="en-AU" sz="1620" dirty="0"/>
              <a:t>Fork decided: longer chain wins</a:t>
            </a:r>
          </a:p>
        </p:txBody>
      </p:sp>
      <p:sp>
        <p:nvSpPr>
          <p:cNvPr id="3" name="TextBox 2">
            <a:extLst>
              <a:ext uri="{FF2B5EF4-FFF2-40B4-BE49-F238E27FC236}">
                <a16:creationId xmlns:a16="http://schemas.microsoft.com/office/drawing/2014/main" id="{A6F5E13B-464A-AFF3-614B-8CC12B1760FC}"/>
              </a:ext>
            </a:extLst>
          </p:cNvPr>
          <p:cNvSpPr txBox="1"/>
          <p:nvPr/>
        </p:nvSpPr>
        <p:spPr>
          <a:xfrm>
            <a:off x="6300192" y="3558148"/>
            <a:ext cx="1872208" cy="338554"/>
          </a:xfrm>
          <a:prstGeom prst="rect">
            <a:avLst/>
          </a:prstGeom>
          <a:noFill/>
        </p:spPr>
        <p:txBody>
          <a:bodyPr wrap="square" rtlCol="0">
            <a:spAutoFit/>
          </a:bodyPr>
          <a:lstStyle/>
          <a:p>
            <a:pPr algn="ctr"/>
            <a:r>
              <a:rPr lang="en-AU" sz="1600" dirty="0">
                <a:solidFill>
                  <a:srgbClr val="0070C0"/>
                </a:solidFill>
                <a:latin typeface="Calibri" panose="020F0502020204030204" pitchFamily="34" charset="0"/>
                <a:cs typeface="Calibri" panose="020F0502020204030204" pitchFamily="34" charset="0"/>
              </a:rPr>
              <a:t>Confirmation blocks</a:t>
            </a:r>
          </a:p>
        </p:txBody>
      </p:sp>
      <p:sp>
        <p:nvSpPr>
          <p:cNvPr id="7" name="TextBox 6">
            <a:extLst>
              <a:ext uri="{FF2B5EF4-FFF2-40B4-BE49-F238E27FC236}">
                <a16:creationId xmlns:a16="http://schemas.microsoft.com/office/drawing/2014/main" id="{39D0D9E9-49E6-2DB3-51E2-F82D351A00E8}"/>
              </a:ext>
            </a:extLst>
          </p:cNvPr>
          <p:cNvSpPr txBox="1"/>
          <p:nvPr/>
        </p:nvSpPr>
        <p:spPr>
          <a:xfrm>
            <a:off x="4916038" y="2713484"/>
            <a:ext cx="1456162" cy="338554"/>
          </a:xfrm>
          <a:prstGeom prst="rect">
            <a:avLst/>
          </a:prstGeom>
          <a:noFill/>
        </p:spPr>
        <p:txBody>
          <a:bodyPr wrap="square">
            <a:spAutoFit/>
          </a:bodyPr>
          <a:lstStyle/>
          <a:p>
            <a:pPr algn="ctr"/>
            <a:r>
              <a:rPr lang="en-AU" sz="1600" dirty="0">
                <a:solidFill>
                  <a:srgbClr val="0070C0"/>
                </a:solidFill>
                <a:latin typeface="Calibri" panose="020F0502020204030204" pitchFamily="34" charset="0"/>
                <a:ea typeface="Calibri" panose="020F0502020204030204" pitchFamily="34" charset="0"/>
                <a:cs typeface="Calibri" panose="020F0502020204030204" pitchFamily="34" charset="0"/>
              </a:rPr>
              <a:t>Orphan block</a:t>
            </a:r>
            <a:endParaRPr lang="en-AU" sz="1600" dirty="0">
              <a:solidFill>
                <a:srgbClr val="0070C0"/>
              </a:solidFill>
              <a:latin typeface="Calibri" panose="020F0502020204030204" pitchFamily="34" charset="0"/>
              <a:cs typeface="Calibri" panose="020F0502020204030204" pitchFamily="34" charset="0"/>
            </a:endParaRPr>
          </a:p>
        </p:txBody>
      </p:sp>
      <p:sp>
        <p:nvSpPr>
          <p:cNvPr id="5" name="Slide Number Placeholder 4">
            <a:extLst>
              <a:ext uri="{FF2B5EF4-FFF2-40B4-BE49-F238E27FC236}">
                <a16:creationId xmlns:a16="http://schemas.microsoft.com/office/drawing/2014/main" id="{927503FD-6B67-1B1E-98D9-C582AD0BE691}"/>
              </a:ext>
            </a:extLst>
          </p:cNvPr>
          <p:cNvSpPr>
            <a:spLocks noGrp="1"/>
          </p:cNvSpPr>
          <p:nvPr>
            <p:ph type="sldNum" sz="quarter" idx="4"/>
          </p:nvPr>
        </p:nvSpPr>
        <p:spPr/>
        <p:txBody>
          <a:bodyPr/>
          <a:lstStyle/>
          <a:p>
            <a:fld id="{97F98C0B-273E-428A-ABCF-EBED2BA25188}" type="slidenum">
              <a:rPr lang="en-US" smtClean="0"/>
              <a:t>22</a:t>
            </a:fld>
            <a:endParaRPr lang="en-US"/>
          </a:p>
        </p:txBody>
      </p:sp>
    </p:spTree>
    <p:extLst>
      <p:ext uri="{BB962C8B-B14F-4D97-AF65-F5344CB8AC3E}">
        <p14:creationId xmlns:p14="http://schemas.microsoft.com/office/powerpoint/2010/main" val="3864928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3"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a:bodyPr>
          <a:lstStyle/>
          <a:p>
            <a:r>
              <a:rPr lang="en-AU" dirty="0"/>
              <a:t>To determine with high probability that a TX is permanently included: </a:t>
            </a:r>
          </a:p>
          <a:p>
            <a:pPr lvl="1"/>
            <a:r>
              <a:rPr lang="en-AU" sz="1800" dirty="0"/>
              <a:t>Wait for several blocks (6 blocks by default) to be added after 1</a:t>
            </a:r>
            <a:r>
              <a:rPr lang="en-AU" sz="1800" baseline="30000" dirty="0"/>
              <a:t>st</a:t>
            </a:r>
            <a:r>
              <a:rPr lang="en-AU" sz="1800" dirty="0"/>
              <a:t> inclusion of the TX in a block </a:t>
            </a:r>
          </a:p>
          <a:p>
            <a:pPr lvl="1"/>
            <a:r>
              <a:rPr lang="en-AU" sz="1800" dirty="0"/>
              <a:t>Each of these subsequent blocks is called a “confirmation block”</a:t>
            </a:r>
          </a:p>
          <a:p>
            <a:pPr lvl="1"/>
            <a:r>
              <a:rPr lang="en-AU" sz="1800" dirty="0"/>
              <a:t>Once sufficiently many confirmations occur after the TX inclusion in the block then TX is considered committed/finalised</a:t>
            </a:r>
          </a:p>
          <a:p>
            <a:r>
              <a:rPr lang="en-AU" dirty="0"/>
              <a:t>Unlike many traditional TX commit semantics:</a:t>
            </a:r>
          </a:p>
          <a:p>
            <a:pPr lvl="1"/>
            <a:r>
              <a:rPr lang="en-AU" sz="1800" dirty="0"/>
              <a:t>Commit only has a probabilistic guarantee</a:t>
            </a:r>
          </a:p>
          <a:p>
            <a:pPr lvl="1"/>
            <a:r>
              <a:rPr lang="en-AU" sz="1800" dirty="0"/>
              <a:t>A longer chain could appear – although it may be very, very unlikely</a:t>
            </a:r>
          </a:p>
        </p:txBody>
      </p:sp>
      <p:sp>
        <p:nvSpPr>
          <p:cNvPr id="4" name="Title 3"/>
          <p:cNvSpPr>
            <a:spLocks noGrp="1"/>
          </p:cNvSpPr>
          <p:nvPr>
            <p:ph type="title"/>
          </p:nvPr>
        </p:nvSpPr>
        <p:spPr/>
        <p:txBody>
          <a:bodyPr/>
          <a:lstStyle/>
          <a:p>
            <a:r>
              <a:rPr lang="en-AU" dirty="0"/>
              <a:t>N</a:t>
            </a:r>
            <a:r>
              <a:rPr lang="en-AU" altLang="zh-CN" dirty="0"/>
              <a:t>akamoto Consensus</a:t>
            </a:r>
            <a:endParaRPr lang="en-AU" dirty="0"/>
          </a:p>
        </p:txBody>
      </p:sp>
      <p:sp>
        <p:nvSpPr>
          <p:cNvPr id="3" name="Slide Number Placeholder 2">
            <a:extLst>
              <a:ext uri="{FF2B5EF4-FFF2-40B4-BE49-F238E27FC236}">
                <a16:creationId xmlns:a16="http://schemas.microsoft.com/office/drawing/2014/main" id="{A9DC03DE-7501-EE49-A86F-3C78798CB5DC}"/>
              </a:ext>
            </a:extLst>
          </p:cNvPr>
          <p:cNvSpPr>
            <a:spLocks noGrp="1"/>
          </p:cNvSpPr>
          <p:nvPr>
            <p:ph type="sldNum" sz="quarter" idx="4"/>
          </p:nvPr>
        </p:nvSpPr>
        <p:spPr/>
        <p:txBody>
          <a:bodyPr/>
          <a:lstStyle/>
          <a:p>
            <a:fld id="{97F98C0B-273E-428A-ABCF-EBED2BA25188}" type="slidenum">
              <a:rPr lang="en-US" smtClean="0"/>
              <a:t>23</a:t>
            </a:fld>
            <a:endParaRPr lang="en-US"/>
          </a:p>
        </p:txBody>
      </p:sp>
    </p:spTree>
    <p:extLst>
      <p:ext uri="{BB962C8B-B14F-4D97-AF65-F5344CB8AC3E}">
        <p14:creationId xmlns:p14="http://schemas.microsoft.com/office/powerpoint/2010/main" val="34542289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rotWithShape="1">
          <a:blip r:embed="rId3"/>
          <a:srcRect r="15833"/>
          <a:stretch/>
        </p:blipFill>
        <p:spPr>
          <a:xfrm>
            <a:off x="848056" y="1704975"/>
            <a:ext cx="7447887" cy="3173413"/>
          </a:xfrm>
          <a:noFill/>
        </p:spPr>
      </p:pic>
      <p:sp>
        <p:nvSpPr>
          <p:cNvPr id="4" name="Title 3"/>
          <p:cNvSpPr>
            <a:spLocks noGrp="1"/>
          </p:cNvSpPr>
          <p:nvPr>
            <p:ph type="title"/>
          </p:nvPr>
        </p:nvSpPr>
        <p:spPr>
          <a:xfrm>
            <a:off x="648000" y="287999"/>
            <a:ext cx="6631640" cy="648000"/>
          </a:xfrm>
        </p:spPr>
        <p:txBody>
          <a:bodyPr anchor="t">
            <a:normAutofit/>
          </a:bodyPr>
          <a:lstStyle/>
          <a:p>
            <a:r>
              <a:rPr lang="en-AU" dirty="0"/>
              <a:t>Transactions Lifecycle</a:t>
            </a:r>
          </a:p>
        </p:txBody>
      </p:sp>
      <p:sp>
        <p:nvSpPr>
          <p:cNvPr id="2" name="Slide Number Placeholder 1">
            <a:extLst>
              <a:ext uri="{FF2B5EF4-FFF2-40B4-BE49-F238E27FC236}">
                <a16:creationId xmlns:a16="http://schemas.microsoft.com/office/drawing/2014/main" id="{470DCCDF-AC63-CB88-3F9D-231F08509FDC}"/>
              </a:ext>
            </a:extLst>
          </p:cNvPr>
          <p:cNvSpPr>
            <a:spLocks noGrp="1"/>
          </p:cNvSpPr>
          <p:nvPr>
            <p:ph type="sldNum" sz="quarter" idx="4"/>
          </p:nvPr>
        </p:nvSpPr>
        <p:spPr/>
        <p:txBody>
          <a:bodyPr/>
          <a:lstStyle/>
          <a:p>
            <a:fld id="{97F98C0B-273E-428A-ABCF-EBED2BA25188}" type="slidenum">
              <a:rPr lang="en-US" smtClean="0"/>
              <a:t>24</a:t>
            </a:fld>
            <a:endParaRPr lang="en-US"/>
          </a:p>
        </p:txBody>
      </p:sp>
    </p:spTree>
    <p:extLst>
      <p:ext uri="{BB962C8B-B14F-4D97-AF65-F5344CB8AC3E}">
        <p14:creationId xmlns:p14="http://schemas.microsoft.com/office/powerpoint/2010/main" val="38512359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0FD833-5CA0-5E79-25ED-69E6078BB8A6}"/>
              </a:ext>
            </a:extLst>
          </p:cNvPr>
          <p:cNvSpPr>
            <a:spLocks noGrp="1"/>
          </p:cNvSpPr>
          <p:nvPr>
            <p:ph type="title"/>
          </p:nvPr>
        </p:nvSpPr>
        <p:spPr/>
        <p:txBody>
          <a:bodyPr/>
          <a:lstStyle/>
          <a:p>
            <a:r>
              <a:rPr lang="en-US" dirty="0"/>
              <a:t>Mining Reward</a:t>
            </a:r>
            <a:endParaRPr lang="en-AU" dirty="0"/>
          </a:p>
        </p:txBody>
      </p:sp>
      <p:pic>
        <p:nvPicPr>
          <p:cNvPr id="5" name="Picture 4">
            <a:extLst>
              <a:ext uri="{FF2B5EF4-FFF2-40B4-BE49-F238E27FC236}">
                <a16:creationId xmlns:a16="http://schemas.microsoft.com/office/drawing/2014/main" id="{81E49CD8-1FCB-E1A7-2C59-2912B82F9974}"/>
              </a:ext>
            </a:extLst>
          </p:cNvPr>
          <p:cNvPicPr>
            <a:picLocks noChangeAspect="1"/>
          </p:cNvPicPr>
          <p:nvPr/>
        </p:nvPicPr>
        <p:blipFill>
          <a:blip r:embed="rId3"/>
          <a:stretch>
            <a:fillRect/>
          </a:stretch>
        </p:blipFill>
        <p:spPr>
          <a:xfrm>
            <a:off x="885212" y="1112888"/>
            <a:ext cx="1873754" cy="1899491"/>
          </a:xfrm>
          <a:prstGeom prst="rect">
            <a:avLst/>
          </a:prstGeom>
        </p:spPr>
      </p:pic>
      <p:grpSp>
        <p:nvGrpSpPr>
          <p:cNvPr id="24" name="Group 23">
            <a:extLst>
              <a:ext uri="{FF2B5EF4-FFF2-40B4-BE49-F238E27FC236}">
                <a16:creationId xmlns:a16="http://schemas.microsoft.com/office/drawing/2014/main" id="{B76A7FBE-9907-65C3-ECEA-685BB48EFE15}"/>
              </a:ext>
            </a:extLst>
          </p:cNvPr>
          <p:cNvGrpSpPr/>
          <p:nvPr/>
        </p:nvGrpSpPr>
        <p:grpSpPr>
          <a:xfrm>
            <a:off x="764630" y="3055414"/>
            <a:ext cx="2262351" cy="1995134"/>
            <a:chOff x="1019505" y="3692885"/>
            <a:chExt cx="3016468" cy="2660178"/>
          </a:xfrm>
        </p:grpSpPr>
        <p:pic>
          <p:nvPicPr>
            <p:cNvPr id="11" name="Picture 10" descr="Graphical user interface, application&#10;&#10;Description automatically generated">
              <a:extLst>
                <a:ext uri="{FF2B5EF4-FFF2-40B4-BE49-F238E27FC236}">
                  <a16:creationId xmlns:a16="http://schemas.microsoft.com/office/drawing/2014/main" id="{8D667018-F8DB-175D-FD2C-5B75E6D4C83D}"/>
                </a:ext>
              </a:extLst>
            </p:cNvPr>
            <p:cNvPicPr>
              <a:picLocks noChangeAspect="1"/>
            </p:cNvPicPr>
            <p:nvPr/>
          </p:nvPicPr>
          <p:blipFill rotWithShape="1">
            <a:blip r:embed="rId4"/>
            <a:srcRect l="52758" t="44214" r="36552"/>
            <a:stretch/>
          </p:blipFill>
          <p:spPr>
            <a:xfrm>
              <a:off x="1019505" y="3692885"/>
              <a:ext cx="1303282" cy="2660178"/>
            </a:xfrm>
            <a:prstGeom prst="rect">
              <a:avLst/>
            </a:prstGeom>
          </p:spPr>
        </p:pic>
        <p:pic>
          <p:nvPicPr>
            <p:cNvPr id="12" name="Picture 11" descr="Graphical user interface, application&#10;&#10;Description automatically generated">
              <a:extLst>
                <a:ext uri="{FF2B5EF4-FFF2-40B4-BE49-F238E27FC236}">
                  <a16:creationId xmlns:a16="http://schemas.microsoft.com/office/drawing/2014/main" id="{15F21493-1209-FBFE-0325-E4AC51C9F0D9}"/>
                </a:ext>
              </a:extLst>
            </p:cNvPr>
            <p:cNvPicPr>
              <a:picLocks noChangeAspect="1"/>
            </p:cNvPicPr>
            <p:nvPr/>
          </p:nvPicPr>
          <p:blipFill rotWithShape="1">
            <a:blip r:embed="rId4"/>
            <a:srcRect l="85689" t="44214"/>
            <a:stretch/>
          </p:blipFill>
          <p:spPr>
            <a:xfrm>
              <a:off x="2291256" y="3692885"/>
              <a:ext cx="1744717" cy="2660178"/>
            </a:xfrm>
            <a:prstGeom prst="rect">
              <a:avLst/>
            </a:prstGeom>
          </p:spPr>
        </p:pic>
      </p:grpSp>
      <p:pic>
        <p:nvPicPr>
          <p:cNvPr id="19" name="Picture 18" descr="Graphical user interface, text, application, email&#10;&#10;Description automatically generated">
            <a:extLst>
              <a:ext uri="{FF2B5EF4-FFF2-40B4-BE49-F238E27FC236}">
                <a16:creationId xmlns:a16="http://schemas.microsoft.com/office/drawing/2014/main" id="{00A4BB2A-1A05-707F-2CA9-35A2806A330F}"/>
              </a:ext>
            </a:extLst>
          </p:cNvPr>
          <p:cNvPicPr>
            <a:picLocks noChangeAspect="1"/>
          </p:cNvPicPr>
          <p:nvPr/>
        </p:nvPicPr>
        <p:blipFill>
          <a:blip r:embed="rId5"/>
          <a:stretch>
            <a:fillRect/>
          </a:stretch>
        </p:blipFill>
        <p:spPr>
          <a:xfrm>
            <a:off x="3252650" y="1190140"/>
            <a:ext cx="5670000" cy="2145998"/>
          </a:xfrm>
          <a:prstGeom prst="rect">
            <a:avLst/>
          </a:prstGeom>
        </p:spPr>
      </p:pic>
      <p:grpSp>
        <p:nvGrpSpPr>
          <p:cNvPr id="23" name="Group 22">
            <a:extLst>
              <a:ext uri="{FF2B5EF4-FFF2-40B4-BE49-F238E27FC236}">
                <a16:creationId xmlns:a16="http://schemas.microsoft.com/office/drawing/2014/main" id="{C218AEAB-3544-89F4-1225-A83A00B9933E}"/>
              </a:ext>
            </a:extLst>
          </p:cNvPr>
          <p:cNvGrpSpPr/>
          <p:nvPr/>
        </p:nvGrpSpPr>
        <p:grpSpPr>
          <a:xfrm>
            <a:off x="3262827" y="3577581"/>
            <a:ext cx="5641088" cy="1215001"/>
            <a:chOff x="4501486" y="4660637"/>
            <a:chExt cx="7521451" cy="1620001"/>
          </a:xfrm>
        </p:grpSpPr>
        <p:pic>
          <p:nvPicPr>
            <p:cNvPr id="21" name="Picture 20" descr="Graphical user interface, text&#10;&#10;Description automatically generated">
              <a:extLst>
                <a:ext uri="{FF2B5EF4-FFF2-40B4-BE49-F238E27FC236}">
                  <a16:creationId xmlns:a16="http://schemas.microsoft.com/office/drawing/2014/main" id="{64DF6E46-C189-25B1-A7D2-36514088E217}"/>
                </a:ext>
              </a:extLst>
            </p:cNvPr>
            <p:cNvPicPr>
              <a:picLocks noChangeAspect="1"/>
            </p:cNvPicPr>
            <p:nvPr/>
          </p:nvPicPr>
          <p:blipFill rotWithShape="1">
            <a:blip r:embed="rId6"/>
            <a:srcRect r="83641"/>
            <a:stretch/>
          </p:blipFill>
          <p:spPr>
            <a:xfrm>
              <a:off x="4501486" y="4660637"/>
              <a:ext cx="1579511" cy="1620000"/>
            </a:xfrm>
            <a:prstGeom prst="rect">
              <a:avLst/>
            </a:prstGeom>
          </p:spPr>
        </p:pic>
        <p:pic>
          <p:nvPicPr>
            <p:cNvPr id="22" name="Picture 21" descr="Graphical user interface, text&#10;&#10;Description automatically generated">
              <a:extLst>
                <a:ext uri="{FF2B5EF4-FFF2-40B4-BE49-F238E27FC236}">
                  <a16:creationId xmlns:a16="http://schemas.microsoft.com/office/drawing/2014/main" id="{86ED5A9A-62C3-EBC1-8732-6721686C83A9}"/>
                </a:ext>
              </a:extLst>
            </p:cNvPr>
            <p:cNvPicPr>
              <a:picLocks noChangeAspect="1"/>
            </p:cNvPicPr>
            <p:nvPr/>
          </p:nvPicPr>
          <p:blipFill rotWithShape="1">
            <a:blip r:embed="rId6"/>
            <a:srcRect l="38213"/>
            <a:stretch/>
          </p:blipFill>
          <p:spPr>
            <a:xfrm>
              <a:off x="6057019" y="4660638"/>
              <a:ext cx="5965918" cy="1620000"/>
            </a:xfrm>
            <a:prstGeom prst="rect">
              <a:avLst/>
            </a:prstGeom>
          </p:spPr>
        </p:pic>
      </p:grpSp>
      <p:sp>
        <p:nvSpPr>
          <p:cNvPr id="3" name="Slide Number Placeholder 2">
            <a:extLst>
              <a:ext uri="{FF2B5EF4-FFF2-40B4-BE49-F238E27FC236}">
                <a16:creationId xmlns:a16="http://schemas.microsoft.com/office/drawing/2014/main" id="{69E48A9E-B583-DE1D-A99D-6DB2253C1FD6}"/>
              </a:ext>
            </a:extLst>
          </p:cNvPr>
          <p:cNvSpPr>
            <a:spLocks noGrp="1"/>
          </p:cNvSpPr>
          <p:nvPr>
            <p:ph type="sldNum" sz="quarter" idx="4"/>
          </p:nvPr>
        </p:nvSpPr>
        <p:spPr/>
        <p:txBody>
          <a:bodyPr/>
          <a:lstStyle/>
          <a:p>
            <a:fld id="{97F98C0B-273E-428A-ABCF-EBED2BA25188}" type="slidenum">
              <a:rPr lang="en-US" smtClean="0"/>
              <a:t>25</a:t>
            </a:fld>
            <a:endParaRPr lang="en-US"/>
          </a:p>
        </p:txBody>
      </p:sp>
    </p:spTree>
    <p:extLst>
      <p:ext uri="{BB962C8B-B14F-4D97-AF65-F5344CB8AC3E}">
        <p14:creationId xmlns:p14="http://schemas.microsoft.com/office/powerpoint/2010/main" val="5754045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0F3DC56-3146-1DD3-88DA-81352B9CEBF9}"/>
              </a:ext>
            </a:extLst>
          </p:cNvPr>
          <p:cNvSpPr>
            <a:spLocks noGrp="1"/>
          </p:cNvSpPr>
          <p:nvPr>
            <p:ph idx="1"/>
          </p:nvPr>
        </p:nvSpPr>
        <p:spPr>
          <a:xfrm>
            <a:off x="648000" y="1273324"/>
            <a:ext cx="7920000" cy="3913671"/>
          </a:xfrm>
        </p:spPr>
        <p:txBody>
          <a:bodyPr>
            <a:normAutofit lnSpcReduction="10000"/>
          </a:bodyPr>
          <a:lstStyle/>
          <a:p>
            <a:r>
              <a:rPr lang="en-US" dirty="0"/>
              <a:t>Miners who build valid blocks get rewarded for their effort in 2 ways</a:t>
            </a:r>
          </a:p>
          <a:p>
            <a:pPr marL="385763" indent="-385763">
              <a:buFont typeface="+mj-lt"/>
              <a:buAutoNum type="arabicPeriod"/>
            </a:pPr>
            <a:r>
              <a:rPr lang="en-US" dirty="0"/>
              <a:t>Block reward</a:t>
            </a:r>
          </a:p>
          <a:p>
            <a:pPr lvl="1"/>
            <a:r>
              <a:rPr lang="en-AU" sz="1800" dirty="0"/>
              <a:t>With each block, new cryptocurrency is generated &amp; assigned to the miner</a:t>
            </a:r>
          </a:p>
          <a:p>
            <a:pPr lvl="1"/>
            <a:r>
              <a:rPr lang="en-US" sz="1800" dirty="0"/>
              <a:t>Bitcoin – Block reward is added as a special TX into the block, called “coinbase TX”</a:t>
            </a:r>
            <a:endParaRPr lang="en-AU" sz="1800" dirty="0"/>
          </a:p>
          <a:p>
            <a:pPr lvl="2"/>
            <a:r>
              <a:rPr lang="en-AU" sz="1800" dirty="0"/>
              <a:t>6.25 BTC since May 2020, 12.5 BTC reward in 2016, 50 BTC initially </a:t>
            </a:r>
          </a:p>
          <a:p>
            <a:pPr lvl="2"/>
            <a:r>
              <a:rPr lang="en-AU" sz="1800" dirty="0"/>
              <a:t>Reward halved every 210,000 blocks</a:t>
            </a:r>
          </a:p>
          <a:p>
            <a:pPr lvl="1"/>
            <a:r>
              <a:rPr lang="en-AU" sz="1800" dirty="0"/>
              <a:t>In Ethereum, block reward is credited to miner’s address</a:t>
            </a:r>
          </a:p>
          <a:p>
            <a:pPr lvl="2"/>
            <a:r>
              <a:rPr lang="en-AU" sz="1800" dirty="0"/>
              <a:t>2 ETH since block# 7,280,000, 3 ETH between 4,370,000 &amp; 7,279,999, 5 ETH initially</a:t>
            </a:r>
          </a:p>
          <a:p>
            <a:pPr marL="385763" indent="-385763">
              <a:buFont typeface="+mj-lt"/>
              <a:buAutoNum type="arabicPeriod"/>
            </a:pPr>
            <a:r>
              <a:rPr lang="en-US" dirty="0"/>
              <a:t>TX fees</a:t>
            </a:r>
          </a:p>
          <a:p>
            <a:pPr lvl="1"/>
            <a:r>
              <a:rPr lang="en-US" sz="1800" dirty="0"/>
              <a:t>Miners can collect fees from TXs they include in the block</a:t>
            </a:r>
          </a:p>
          <a:p>
            <a:pPr lvl="1"/>
            <a:r>
              <a:rPr lang="en-US" sz="1800" dirty="0"/>
              <a:t>Higher TX fee </a:t>
            </a:r>
            <a:r>
              <a:rPr lang="en-US" sz="1800" dirty="0">
                <a:sym typeface="Wingdings" pitchFamily="2" charset="2"/>
              </a:rPr>
              <a:t> Higher chance of TX getting included in a block</a:t>
            </a:r>
          </a:p>
        </p:txBody>
      </p:sp>
      <p:sp>
        <p:nvSpPr>
          <p:cNvPr id="3" name="Title 2">
            <a:extLst>
              <a:ext uri="{FF2B5EF4-FFF2-40B4-BE49-F238E27FC236}">
                <a16:creationId xmlns:a16="http://schemas.microsoft.com/office/drawing/2014/main" id="{2A5C1032-A177-6E25-9464-C48F259816B0}"/>
              </a:ext>
            </a:extLst>
          </p:cNvPr>
          <p:cNvSpPr>
            <a:spLocks noGrp="1"/>
          </p:cNvSpPr>
          <p:nvPr>
            <p:ph type="title"/>
          </p:nvPr>
        </p:nvSpPr>
        <p:spPr/>
        <p:txBody>
          <a:bodyPr/>
          <a:lstStyle/>
          <a:p>
            <a:r>
              <a:rPr lang="en-US" dirty="0"/>
              <a:t>Mining Reward (Cont.)</a:t>
            </a:r>
          </a:p>
        </p:txBody>
      </p:sp>
      <p:sp>
        <p:nvSpPr>
          <p:cNvPr id="5" name="Slide Number Placeholder 4">
            <a:extLst>
              <a:ext uri="{FF2B5EF4-FFF2-40B4-BE49-F238E27FC236}">
                <a16:creationId xmlns:a16="http://schemas.microsoft.com/office/drawing/2014/main" id="{C122D238-B2B2-4993-8F57-51FAE1834C93}"/>
              </a:ext>
            </a:extLst>
          </p:cNvPr>
          <p:cNvSpPr>
            <a:spLocks noGrp="1"/>
          </p:cNvSpPr>
          <p:nvPr>
            <p:ph type="sldNum" sz="quarter" idx="4"/>
          </p:nvPr>
        </p:nvSpPr>
        <p:spPr/>
        <p:txBody>
          <a:bodyPr/>
          <a:lstStyle/>
          <a:p>
            <a:fld id="{97F98C0B-273E-428A-ABCF-EBED2BA25188}" type="slidenum">
              <a:rPr lang="en-US" smtClean="0"/>
              <a:t>26</a:t>
            </a:fld>
            <a:endParaRPr lang="en-US"/>
          </a:p>
        </p:txBody>
      </p:sp>
    </p:spTree>
    <p:extLst>
      <p:ext uri="{BB962C8B-B14F-4D97-AF65-F5344CB8AC3E}">
        <p14:creationId xmlns:p14="http://schemas.microsoft.com/office/powerpoint/2010/main" val="9856417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0776446-2E6A-45DD-A69E-50C21A01BD9B}"/>
              </a:ext>
            </a:extLst>
          </p:cNvPr>
          <p:cNvSpPr>
            <a:spLocks noGrp="1"/>
          </p:cNvSpPr>
          <p:nvPr>
            <p:ph idx="1"/>
          </p:nvPr>
        </p:nvSpPr>
        <p:spPr/>
        <p:txBody>
          <a:bodyPr>
            <a:normAutofit lnSpcReduction="10000"/>
          </a:bodyPr>
          <a:lstStyle/>
          <a:p>
            <a:pPr marL="0" indent="0">
              <a:buNone/>
            </a:pPr>
            <a:r>
              <a:rPr lang="en-AU" dirty="0"/>
              <a:t>Which of the following statement(s) is True?</a:t>
            </a:r>
          </a:p>
          <a:p>
            <a:pPr marL="832680" lvl="2" indent="-411480">
              <a:buFont typeface="+mj-lt"/>
              <a:buAutoNum type="alphaUcPeriod"/>
            </a:pPr>
            <a:r>
              <a:rPr lang="en-AU" sz="2400" dirty="0"/>
              <a:t>As the number of ledger copies increases, it becomes difficult to maintain the consistency of the ledger.</a:t>
            </a:r>
          </a:p>
          <a:p>
            <a:pPr marL="832680" lvl="2" indent="-411480">
              <a:buFont typeface="+mj-lt"/>
              <a:buAutoNum type="alphaUcPeriod"/>
            </a:pPr>
            <a:r>
              <a:rPr lang="en-AU" sz="2400" dirty="0"/>
              <a:t>Given a hash value, we can derive the corresponding message.</a:t>
            </a:r>
          </a:p>
          <a:p>
            <a:pPr marL="832680" lvl="2" indent="-411480">
              <a:buFont typeface="+mj-lt"/>
              <a:buAutoNum type="alphaUcPeriod"/>
            </a:pPr>
            <a:r>
              <a:rPr lang="en-AU" sz="2400" dirty="0"/>
              <a:t>An attacker can fabricate a TX using Alice’s public key to show that Alice is engaged in illicit TXs (e.g., money laundering).</a:t>
            </a:r>
          </a:p>
          <a:p>
            <a:pPr marL="832680" lvl="2" indent="-411480">
              <a:buFont typeface="+mj-lt"/>
              <a:buAutoNum type="alphaUcPeriod"/>
            </a:pPr>
            <a:r>
              <a:rPr lang="en-AU" sz="2400" dirty="0"/>
              <a:t>As soon as a Bitcoin TX is included in a block, it is safe to assume the TX is final (e.g., Charlie can ship a bicycle to Alice).</a:t>
            </a:r>
          </a:p>
        </p:txBody>
      </p:sp>
      <p:sp>
        <p:nvSpPr>
          <p:cNvPr id="3" name="Title 2">
            <a:extLst>
              <a:ext uri="{FF2B5EF4-FFF2-40B4-BE49-F238E27FC236}">
                <a16:creationId xmlns:a16="http://schemas.microsoft.com/office/drawing/2014/main" id="{3E3BB1A6-DFB5-4E8E-8EAF-7680670EFC5F}"/>
              </a:ext>
            </a:extLst>
          </p:cNvPr>
          <p:cNvSpPr>
            <a:spLocks noGrp="1"/>
          </p:cNvSpPr>
          <p:nvPr>
            <p:ph type="title"/>
          </p:nvPr>
        </p:nvSpPr>
        <p:spPr/>
        <p:txBody>
          <a:bodyPr/>
          <a:lstStyle/>
          <a:p>
            <a:r>
              <a:rPr lang="en-AU" dirty="0"/>
              <a:t>Question</a:t>
            </a:r>
          </a:p>
        </p:txBody>
      </p:sp>
      <p:sp>
        <p:nvSpPr>
          <p:cNvPr id="6" name="TextBox 5">
            <a:extLst>
              <a:ext uri="{FF2B5EF4-FFF2-40B4-BE49-F238E27FC236}">
                <a16:creationId xmlns:a16="http://schemas.microsoft.com/office/drawing/2014/main" id="{DCC2CFCC-3896-4E03-8EBD-7BC08BEED78B}"/>
              </a:ext>
            </a:extLst>
          </p:cNvPr>
          <p:cNvSpPr txBox="1"/>
          <p:nvPr/>
        </p:nvSpPr>
        <p:spPr>
          <a:xfrm>
            <a:off x="323529" y="2323828"/>
            <a:ext cx="259229" cy="461665"/>
          </a:xfrm>
          <a:prstGeom prst="rect">
            <a:avLst/>
          </a:prstGeom>
          <a:noFill/>
        </p:spPr>
        <p:txBody>
          <a:bodyPr wrap="square" rtlCol="0">
            <a:spAutoFit/>
          </a:bodyPr>
          <a:lstStyle/>
          <a:p>
            <a:r>
              <a:rPr lang="en-AU" sz="2400" b="1" dirty="0">
                <a:solidFill>
                  <a:srgbClr val="FF0000"/>
                </a:solidFill>
              </a:rPr>
              <a:t>X</a:t>
            </a:r>
          </a:p>
        </p:txBody>
      </p:sp>
      <p:sp>
        <p:nvSpPr>
          <p:cNvPr id="7" name="TextBox 6">
            <a:extLst>
              <a:ext uri="{FF2B5EF4-FFF2-40B4-BE49-F238E27FC236}">
                <a16:creationId xmlns:a16="http://schemas.microsoft.com/office/drawing/2014/main" id="{47C6B7E6-13B7-418F-8715-8F756F53D2E1}"/>
              </a:ext>
            </a:extLst>
          </p:cNvPr>
          <p:cNvSpPr txBox="1"/>
          <p:nvPr/>
        </p:nvSpPr>
        <p:spPr>
          <a:xfrm>
            <a:off x="323529" y="1633365"/>
            <a:ext cx="259229" cy="461665"/>
          </a:xfrm>
          <a:prstGeom prst="rect">
            <a:avLst/>
          </a:prstGeom>
          <a:noFill/>
        </p:spPr>
        <p:txBody>
          <a:bodyPr wrap="square" rtlCol="0">
            <a:spAutoFit/>
          </a:bodyPr>
          <a:lstStyle/>
          <a:p>
            <a:r>
              <a:rPr lang="en-AU" sz="2400" b="1" dirty="0">
                <a:solidFill>
                  <a:srgbClr val="00B050"/>
                </a:solidFill>
                <a:latin typeface="Segoe UI Symbol" panose="020B0502040204020203" pitchFamily="34" charset="0"/>
                <a:ea typeface="Segoe UI Symbol" panose="020B0502040204020203" pitchFamily="34" charset="0"/>
              </a:rPr>
              <a:t>✓</a:t>
            </a:r>
            <a:endParaRPr lang="en-AU" sz="2400" b="1" dirty="0">
              <a:solidFill>
                <a:srgbClr val="00B050"/>
              </a:solidFill>
            </a:endParaRPr>
          </a:p>
        </p:txBody>
      </p:sp>
      <p:sp>
        <p:nvSpPr>
          <p:cNvPr id="8" name="TextBox 7">
            <a:extLst>
              <a:ext uri="{FF2B5EF4-FFF2-40B4-BE49-F238E27FC236}">
                <a16:creationId xmlns:a16="http://schemas.microsoft.com/office/drawing/2014/main" id="{7F23129D-F338-484E-BF70-1F522292CCD3}"/>
              </a:ext>
            </a:extLst>
          </p:cNvPr>
          <p:cNvSpPr txBox="1"/>
          <p:nvPr/>
        </p:nvSpPr>
        <p:spPr>
          <a:xfrm>
            <a:off x="323529" y="2755876"/>
            <a:ext cx="259229" cy="461665"/>
          </a:xfrm>
          <a:prstGeom prst="rect">
            <a:avLst/>
          </a:prstGeom>
          <a:noFill/>
        </p:spPr>
        <p:txBody>
          <a:bodyPr wrap="square" rtlCol="0">
            <a:spAutoFit/>
          </a:bodyPr>
          <a:lstStyle/>
          <a:p>
            <a:r>
              <a:rPr lang="en-AU" sz="2400" b="1" dirty="0">
                <a:solidFill>
                  <a:srgbClr val="FF0000"/>
                </a:solidFill>
              </a:rPr>
              <a:t>X</a:t>
            </a:r>
          </a:p>
        </p:txBody>
      </p:sp>
      <p:sp>
        <p:nvSpPr>
          <p:cNvPr id="9" name="TextBox 8">
            <a:extLst>
              <a:ext uri="{FF2B5EF4-FFF2-40B4-BE49-F238E27FC236}">
                <a16:creationId xmlns:a16="http://schemas.microsoft.com/office/drawing/2014/main" id="{28C22AAF-926B-4576-8F7C-34F994E09F18}"/>
              </a:ext>
            </a:extLst>
          </p:cNvPr>
          <p:cNvSpPr txBox="1"/>
          <p:nvPr/>
        </p:nvSpPr>
        <p:spPr>
          <a:xfrm>
            <a:off x="323529" y="3547964"/>
            <a:ext cx="259229" cy="461665"/>
          </a:xfrm>
          <a:prstGeom prst="rect">
            <a:avLst/>
          </a:prstGeom>
          <a:noFill/>
        </p:spPr>
        <p:txBody>
          <a:bodyPr wrap="square" rtlCol="0">
            <a:spAutoFit/>
          </a:bodyPr>
          <a:lstStyle/>
          <a:p>
            <a:r>
              <a:rPr lang="en-AU" sz="2400" b="1" dirty="0">
                <a:solidFill>
                  <a:srgbClr val="FF0000"/>
                </a:solidFill>
              </a:rPr>
              <a:t>X</a:t>
            </a:r>
          </a:p>
        </p:txBody>
      </p:sp>
      <p:sp>
        <p:nvSpPr>
          <p:cNvPr id="4" name="Slide Number Placeholder 3">
            <a:extLst>
              <a:ext uri="{FF2B5EF4-FFF2-40B4-BE49-F238E27FC236}">
                <a16:creationId xmlns:a16="http://schemas.microsoft.com/office/drawing/2014/main" id="{7E4451C6-54F9-6803-D285-25F2D24FBCCB}"/>
              </a:ext>
            </a:extLst>
          </p:cNvPr>
          <p:cNvSpPr>
            <a:spLocks noGrp="1"/>
          </p:cNvSpPr>
          <p:nvPr>
            <p:ph type="sldNum" sz="quarter" idx="4"/>
          </p:nvPr>
        </p:nvSpPr>
        <p:spPr/>
        <p:txBody>
          <a:bodyPr/>
          <a:lstStyle/>
          <a:p>
            <a:fld id="{97F98C0B-273E-428A-ABCF-EBED2BA25188}" type="slidenum">
              <a:rPr lang="en-US" smtClean="0"/>
              <a:t>27</a:t>
            </a:fld>
            <a:endParaRPr lang="en-US"/>
          </a:p>
        </p:txBody>
      </p:sp>
    </p:spTree>
    <p:extLst>
      <p:ext uri="{BB962C8B-B14F-4D97-AF65-F5344CB8AC3E}">
        <p14:creationId xmlns:p14="http://schemas.microsoft.com/office/powerpoint/2010/main" val="1892630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648000" y="1273324"/>
            <a:ext cx="7920000" cy="3839657"/>
          </a:xfrm>
        </p:spPr>
        <p:txBody>
          <a:bodyPr>
            <a:normAutofit/>
          </a:bodyPr>
          <a:lstStyle/>
          <a:p>
            <a:r>
              <a:rPr lang="en-AU" dirty="0"/>
              <a:t>2</a:t>
            </a:r>
            <a:r>
              <a:rPr lang="en-AU" baseline="30000" dirty="0"/>
              <a:t>nd</a:t>
            </a:r>
            <a:r>
              <a:rPr lang="en-AU" dirty="0"/>
              <a:t> generation blockchain that can </a:t>
            </a:r>
            <a:r>
              <a:rPr lang="en-US" dirty="0"/>
              <a:t>execute programs called Smart Contracts</a:t>
            </a:r>
          </a:p>
          <a:p>
            <a:pPr lvl="1"/>
            <a:r>
              <a:rPr lang="en-US" sz="1800" dirty="0"/>
              <a:t>Ledger that can store/transact any kind of data</a:t>
            </a:r>
          </a:p>
          <a:p>
            <a:r>
              <a:rPr lang="en-US" dirty="0"/>
              <a:t>Native currency is Ether (ETH)</a:t>
            </a:r>
          </a:p>
        </p:txBody>
      </p:sp>
      <p:sp>
        <p:nvSpPr>
          <p:cNvPr id="4" name="Title 3"/>
          <p:cNvSpPr>
            <a:spLocks noGrp="1"/>
          </p:cNvSpPr>
          <p:nvPr>
            <p:ph type="title"/>
          </p:nvPr>
        </p:nvSpPr>
        <p:spPr/>
        <p:txBody>
          <a:bodyPr/>
          <a:lstStyle/>
          <a:p>
            <a:r>
              <a:rPr lang="en-AU" noProof="0" dirty="0"/>
              <a:t>Ethereum</a:t>
            </a:r>
          </a:p>
        </p:txBody>
      </p:sp>
      <p:pic>
        <p:nvPicPr>
          <p:cNvPr id="7" name="Picture 4" descr="See the source image">
            <a:extLst>
              <a:ext uri="{FF2B5EF4-FFF2-40B4-BE49-F238E27FC236}">
                <a16:creationId xmlns:a16="http://schemas.microsoft.com/office/drawing/2014/main" id="{03356EC3-0F16-4096-8967-C59EE60EB30A}"/>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1650" t="37400" r="20863" b="37401"/>
          <a:stretch/>
        </p:blipFill>
        <p:spPr bwMode="auto">
          <a:xfrm>
            <a:off x="6975871" y="421314"/>
            <a:ext cx="1708200" cy="4212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30C99C7-E15F-F93C-2B01-007478D263E8}"/>
              </a:ext>
            </a:extLst>
          </p:cNvPr>
          <p:cNvSpPr txBox="1"/>
          <p:nvPr/>
        </p:nvSpPr>
        <p:spPr>
          <a:xfrm>
            <a:off x="8291148" y="6708531"/>
            <a:ext cx="184731" cy="300082"/>
          </a:xfrm>
          <a:prstGeom prst="rect">
            <a:avLst/>
          </a:prstGeom>
          <a:noFill/>
        </p:spPr>
        <p:txBody>
          <a:bodyPr wrap="none" rtlCol="0">
            <a:spAutoFit/>
          </a:bodyPr>
          <a:lstStyle/>
          <a:p>
            <a:endParaRPr lang="en-AU" sz="1350" dirty="0"/>
          </a:p>
        </p:txBody>
      </p:sp>
      <p:graphicFrame>
        <p:nvGraphicFramePr>
          <p:cNvPr id="5" name="Table 5">
            <a:extLst>
              <a:ext uri="{FF2B5EF4-FFF2-40B4-BE49-F238E27FC236}">
                <a16:creationId xmlns:a16="http://schemas.microsoft.com/office/drawing/2014/main" id="{A6E52331-622B-02AB-68F5-CB6F95818671}"/>
              </a:ext>
            </a:extLst>
          </p:cNvPr>
          <p:cNvGraphicFramePr>
            <a:graphicFrameLocks noGrp="1"/>
          </p:cNvGraphicFramePr>
          <p:nvPr>
            <p:extLst>
              <p:ext uri="{D42A27DB-BD31-4B8C-83A1-F6EECF244321}">
                <p14:modId xmlns:p14="http://schemas.microsoft.com/office/powerpoint/2010/main" val="432393770"/>
              </p:ext>
            </p:extLst>
          </p:nvPr>
        </p:nvGraphicFramePr>
        <p:xfrm>
          <a:off x="1475657" y="2651404"/>
          <a:ext cx="5857177" cy="2411997"/>
        </p:xfrm>
        <a:graphic>
          <a:graphicData uri="http://schemas.openxmlformats.org/drawingml/2006/table">
            <a:tbl>
              <a:tblPr firstRow="1" bandRow="1">
                <a:tableStyleId>{5C22544A-7EE6-4342-B048-85BDC9FD1C3A}</a:tableStyleId>
              </a:tblPr>
              <a:tblGrid>
                <a:gridCol w="1880172">
                  <a:extLst>
                    <a:ext uri="{9D8B030D-6E8A-4147-A177-3AD203B41FA5}">
                      <a16:colId xmlns:a16="http://schemas.microsoft.com/office/drawing/2014/main" val="869855174"/>
                    </a:ext>
                  </a:extLst>
                </a:gridCol>
                <a:gridCol w="1945005">
                  <a:extLst>
                    <a:ext uri="{9D8B030D-6E8A-4147-A177-3AD203B41FA5}">
                      <a16:colId xmlns:a16="http://schemas.microsoft.com/office/drawing/2014/main" val="3994346894"/>
                    </a:ext>
                  </a:extLst>
                </a:gridCol>
                <a:gridCol w="2032000">
                  <a:extLst>
                    <a:ext uri="{9D8B030D-6E8A-4147-A177-3AD203B41FA5}">
                      <a16:colId xmlns:a16="http://schemas.microsoft.com/office/drawing/2014/main" val="2479838801"/>
                    </a:ext>
                  </a:extLst>
                </a:gridCol>
              </a:tblGrid>
              <a:tr h="344571">
                <a:tc>
                  <a:txBody>
                    <a:bodyPr/>
                    <a:lstStyle/>
                    <a:p>
                      <a:endParaRPr lang="en-AU" sz="1600" dirty="0"/>
                    </a:p>
                  </a:txBody>
                  <a:tcPr/>
                </a:tc>
                <a:tc>
                  <a:txBody>
                    <a:bodyPr/>
                    <a:lstStyle/>
                    <a:p>
                      <a:r>
                        <a:rPr lang="en-AU" sz="1600" dirty="0"/>
                        <a:t>Ethereum 1.0 (Eth1)</a:t>
                      </a:r>
                    </a:p>
                  </a:txBody>
                  <a:tcPr/>
                </a:tc>
                <a:tc>
                  <a:txBody>
                    <a:bodyPr/>
                    <a:lstStyle/>
                    <a:p>
                      <a:r>
                        <a:rPr lang="en-AU" sz="1600" dirty="0"/>
                        <a:t>Ethereum 2.0 (Eth2)</a:t>
                      </a:r>
                    </a:p>
                  </a:txBody>
                  <a:tcPr/>
                </a:tc>
                <a:extLst>
                  <a:ext uri="{0D108BD9-81ED-4DB2-BD59-A6C34878D82A}">
                    <a16:rowId xmlns:a16="http://schemas.microsoft.com/office/drawing/2014/main" val="3570693610"/>
                  </a:ext>
                </a:extLst>
              </a:tr>
              <a:tr h="344571">
                <a:tc>
                  <a:txBody>
                    <a:bodyPr/>
                    <a:lstStyle/>
                    <a:p>
                      <a:r>
                        <a:rPr lang="en-AU" sz="1600" dirty="0"/>
                        <a:t>Consensus</a:t>
                      </a:r>
                    </a:p>
                  </a:txBody>
                  <a:tcPr/>
                </a:tc>
                <a:tc>
                  <a:txBody>
                    <a:bodyPr/>
                    <a:lstStyle/>
                    <a:p>
                      <a:r>
                        <a:rPr lang="en-AU" sz="1600" dirty="0"/>
                        <a:t>Proof of Work (</a:t>
                      </a:r>
                      <a:r>
                        <a:rPr lang="en-AU" sz="1600" dirty="0" err="1"/>
                        <a:t>PoW</a:t>
                      </a:r>
                      <a:r>
                        <a:rPr lang="en-AU" sz="1600" dirty="0"/>
                        <a:t>)</a:t>
                      </a:r>
                    </a:p>
                  </a:txBody>
                  <a:tcPr/>
                </a:tc>
                <a:tc>
                  <a:txBody>
                    <a:bodyPr/>
                    <a:lstStyle/>
                    <a:p>
                      <a:r>
                        <a:rPr lang="en-AU" sz="1600" dirty="0"/>
                        <a:t>Proof of Stake (</a:t>
                      </a:r>
                      <a:r>
                        <a:rPr lang="en-AU" sz="1600" dirty="0" err="1"/>
                        <a:t>PoS</a:t>
                      </a:r>
                      <a:r>
                        <a:rPr lang="en-AU" sz="1600" dirty="0"/>
                        <a:t>)</a:t>
                      </a:r>
                    </a:p>
                  </a:txBody>
                  <a:tcPr/>
                </a:tc>
                <a:extLst>
                  <a:ext uri="{0D108BD9-81ED-4DB2-BD59-A6C34878D82A}">
                    <a16:rowId xmlns:a16="http://schemas.microsoft.com/office/drawing/2014/main" val="1148431658"/>
                  </a:ext>
                </a:extLst>
              </a:tr>
              <a:tr h="344571">
                <a:tc>
                  <a:txBody>
                    <a:bodyPr/>
                    <a:lstStyle/>
                    <a:p>
                      <a:r>
                        <a:rPr lang="en-AU" sz="1600" dirty="0"/>
                        <a:t>Inter-block time</a:t>
                      </a:r>
                    </a:p>
                  </a:txBody>
                  <a:tcPr/>
                </a:tc>
                <a:tc>
                  <a:txBody>
                    <a:bodyPr/>
                    <a:lstStyle/>
                    <a:p>
                      <a:r>
                        <a:rPr lang="en-AU" sz="1600" dirty="0"/>
                        <a:t>Average 13-15 sec</a:t>
                      </a:r>
                    </a:p>
                  </a:txBody>
                  <a:tcPr/>
                </a:tc>
                <a:tc>
                  <a:txBody>
                    <a:bodyPr/>
                    <a:lstStyle/>
                    <a:p>
                      <a:r>
                        <a:rPr lang="en-AU" sz="1600" dirty="0"/>
                        <a:t>Regular 12 sec</a:t>
                      </a:r>
                    </a:p>
                  </a:txBody>
                  <a:tcPr/>
                </a:tc>
                <a:extLst>
                  <a:ext uri="{0D108BD9-81ED-4DB2-BD59-A6C34878D82A}">
                    <a16:rowId xmlns:a16="http://schemas.microsoft.com/office/drawing/2014/main" val="4042582400"/>
                  </a:ext>
                </a:extLst>
              </a:tr>
              <a:tr h="344571">
                <a:tc>
                  <a:txBody>
                    <a:bodyPr/>
                    <a:lstStyle/>
                    <a:p>
                      <a:r>
                        <a:rPr lang="en-AU" sz="1600" dirty="0"/>
                        <a:t>Confirmation blocks</a:t>
                      </a:r>
                    </a:p>
                  </a:txBody>
                  <a:tcPr/>
                </a:tc>
                <a:tc>
                  <a:txBody>
                    <a:bodyPr/>
                    <a:lstStyle/>
                    <a:p>
                      <a:r>
                        <a:rPr lang="en-AU" sz="1600" dirty="0"/>
                        <a:t>12</a:t>
                      </a:r>
                    </a:p>
                  </a:txBody>
                  <a:tcPr/>
                </a:tc>
                <a:tc>
                  <a:txBody>
                    <a:bodyPr/>
                    <a:lstStyle/>
                    <a:p>
                      <a:r>
                        <a:rPr lang="en-AU" sz="1600" dirty="0"/>
                        <a:t>Max 64</a:t>
                      </a:r>
                    </a:p>
                  </a:txBody>
                  <a:tcPr/>
                </a:tc>
                <a:extLst>
                  <a:ext uri="{0D108BD9-81ED-4DB2-BD59-A6C34878D82A}">
                    <a16:rowId xmlns:a16="http://schemas.microsoft.com/office/drawing/2014/main" val="3063677033"/>
                  </a:ext>
                </a:extLst>
              </a:tr>
              <a:tr h="344571">
                <a:tc>
                  <a:txBody>
                    <a:bodyPr/>
                    <a:lstStyle/>
                    <a:p>
                      <a:r>
                        <a:rPr lang="en-AU" sz="1600" dirty="0"/>
                        <a:t>Ledger</a:t>
                      </a:r>
                    </a:p>
                  </a:txBody>
                  <a:tcPr/>
                </a:tc>
                <a:tc>
                  <a:txBody>
                    <a:bodyPr/>
                    <a:lstStyle/>
                    <a:p>
                      <a:r>
                        <a:rPr lang="en-AU" sz="1600" dirty="0"/>
                        <a:t>Replicated</a:t>
                      </a:r>
                    </a:p>
                  </a:txBody>
                  <a:tcPr/>
                </a:tc>
                <a:tc>
                  <a:txBody>
                    <a:bodyPr/>
                    <a:lstStyle/>
                    <a:p>
                      <a:r>
                        <a:rPr lang="en-AU" sz="1600" dirty="0"/>
                        <a:t>Replicated</a:t>
                      </a:r>
                    </a:p>
                  </a:txBody>
                  <a:tcPr/>
                </a:tc>
                <a:extLst>
                  <a:ext uri="{0D108BD9-81ED-4DB2-BD59-A6C34878D82A}">
                    <a16:rowId xmlns:a16="http://schemas.microsoft.com/office/drawing/2014/main" val="3838108495"/>
                  </a:ext>
                </a:extLst>
              </a:tr>
              <a:tr h="344571">
                <a:tc>
                  <a:txBody>
                    <a:bodyPr/>
                    <a:lstStyle/>
                    <a:p>
                      <a:r>
                        <a:rPr lang="en-AU" sz="1600" dirty="0"/>
                        <a:t>Performance</a:t>
                      </a:r>
                    </a:p>
                  </a:txBody>
                  <a:tcPr/>
                </a:tc>
                <a:tc>
                  <a:txBody>
                    <a:bodyPr/>
                    <a:lstStyle/>
                    <a:p>
                      <a:r>
                        <a:rPr lang="en-AU" sz="1600" dirty="0"/>
                        <a:t>Low</a:t>
                      </a:r>
                    </a:p>
                  </a:txBody>
                  <a:tcPr/>
                </a:tc>
                <a:tc>
                  <a:txBody>
                    <a:bodyPr/>
                    <a:lstStyle/>
                    <a:p>
                      <a:r>
                        <a:rPr lang="en-AU" sz="1600" dirty="0"/>
                        <a:t>High*</a:t>
                      </a:r>
                    </a:p>
                  </a:txBody>
                  <a:tcPr/>
                </a:tc>
                <a:extLst>
                  <a:ext uri="{0D108BD9-81ED-4DB2-BD59-A6C34878D82A}">
                    <a16:rowId xmlns:a16="http://schemas.microsoft.com/office/drawing/2014/main" val="2240523517"/>
                  </a:ext>
                </a:extLst>
              </a:tr>
              <a:tr h="344571">
                <a:tc>
                  <a:txBody>
                    <a:bodyPr/>
                    <a:lstStyle/>
                    <a:p>
                      <a:r>
                        <a:rPr lang="en-AU" sz="1600" dirty="0"/>
                        <a:t>Power consumption</a:t>
                      </a:r>
                    </a:p>
                  </a:txBody>
                  <a:tcPr/>
                </a:tc>
                <a:tc>
                  <a:txBody>
                    <a:bodyPr/>
                    <a:lstStyle/>
                    <a:p>
                      <a:r>
                        <a:rPr lang="en-AU" sz="1600" dirty="0"/>
                        <a:t>High</a:t>
                      </a:r>
                    </a:p>
                  </a:txBody>
                  <a:tcPr/>
                </a:tc>
                <a:tc>
                  <a:txBody>
                    <a:bodyPr/>
                    <a:lstStyle/>
                    <a:p>
                      <a:r>
                        <a:rPr lang="en-AU" sz="1600" dirty="0"/>
                        <a:t>Low</a:t>
                      </a:r>
                    </a:p>
                  </a:txBody>
                  <a:tcPr/>
                </a:tc>
                <a:extLst>
                  <a:ext uri="{0D108BD9-81ED-4DB2-BD59-A6C34878D82A}">
                    <a16:rowId xmlns:a16="http://schemas.microsoft.com/office/drawing/2014/main" val="2748509591"/>
                  </a:ext>
                </a:extLst>
              </a:tr>
            </a:tbl>
          </a:graphicData>
        </a:graphic>
      </p:graphicFrame>
      <p:sp>
        <p:nvSpPr>
          <p:cNvPr id="8" name="Slide Number Placeholder 7">
            <a:extLst>
              <a:ext uri="{FF2B5EF4-FFF2-40B4-BE49-F238E27FC236}">
                <a16:creationId xmlns:a16="http://schemas.microsoft.com/office/drawing/2014/main" id="{DC6EB79D-327C-80A1-D32D-D0CEF14F30C8}"/>
              </a:ext>
            </a:extLst>
          </p:cNvPr>
          <p:cNvSpPr>
            <a:spLocks noGrp="1"/>
          </p:cNvSpPr>
          <p:nvPr>
            <p:ph type="sldNum" sz="quarter" idx="4"/>
          </p:nvPr>
        </p:nvSpPr>
        <p:spPr/>
        <p:txBody>
          <a:bodyPr/>
          <a:lstStyle/>
          <a:p>
            <a:fld id="{97F98C0B-273E-428A-ABCF-EBED2BA25188}" type="slidenum">
              <a:rPr lang="en-US" smtClean="0"/>
              <a:t>28</a:t>
            </a:fld>
            <a:endParaRPr lang="en-US"/>
          </a:p>
        </p:txBody>
      </p:sp>
    </p:spTree>
    <p:extLst>
      <p:ext uri="{BB962C8B-B14F-4D97-AF65-F5344CB8AC3E}">
        <p14:creationId xmlns:p14="http://schemas.microsoft.com/office/powerpoint/2010/main" val="13149719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 random Ethereum transaction hash">
            <a:extLst>
              <a:ext uri="{FF2B5EF4-FFF2-40B4-BE49-F238E27FC236}">
                <a16:creationId xmlns:a16="http://schemas.microsoft.com/office/drawing/2014/main" id="{F98F823B-A2F2-4115-8E21-92590CBA4C1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80772" y="1152875"/>
            <a:ext cx="2866814" cy="3078000"/>
          </a:xfrm>
          <a:prstGeom prst="rect">
            <a:avLst/>
          </a:prstGeom>
          <a:noFill/>
          <a:extLst>
            <a:ext uri="{909E8E84-426E-40dd-AFC4-6F175D3DCCD1}">
              <a14:hiddenFill xmlns:a14="http://schemas.microsoft.com/office/drawing/2010/main" xmlns="">
                <a:solidFill>
                  <a:srgbClr val="FFFFFF"/>
                </a:solidFill>
              </a14:hiddenFill>
            </a:ext>
          </a:extLst>
        </p:spPr>
      </p:pic>
      <p:sp>
        <p:nvSpPr>
          <p:cNvPr id="7" name="Content Placeholder 6">
            <a:extLst>
              <a:ext uri="{FF2B5EF4-FFF2-40B4-BE49-F238E27FC236}">
                <a16:creationId xmlns:a16="http://schemas.microsoft.com/office/drawing/2014/main" id="{85CE6A94-E2A3-4882-8724-5582DAEB961F}"/>
              </a:ext>
            </a:extLst>
          </p:cNvPr>
          <p:cNvSpPr>
            <a:spLocks noGrp="1"/>
          </p:cNvSpPr>
          <p:nvPr>
            <p:ph idx="1"/>
          </p:nvPr>
        </p:nvSpPr>
        <p:spPr>
          <a:xfrm>
            <a:off x="648000" y="1273324"/>
            <a:ext cx="5076128" cy="3574285"/>
          </a:xfrm>
        </p:spPr>
        <p:txBody>
          <a:bodyPr/>
          <a:lstStyle/>
          <a:p>
            <a:r>
              <a:rPr lang="en-AU" dirty="0"/>
              <a:t>Uses account-balance model</a:t>
            </a:r>
          </a:p>
          <a:p>
            <a:r>
              <a:rPr lang="en-AU" dirty="0"/>
              <a:t>An account is bound to owner’s public key</a:t>
            </a:r>
          </a:p>
          <a:p>
            <a:r>
              <a:rPr lang="en-AU" dirty="0"/>
              <a:t>A TX is uniquely identified by its hash</a:t>
            </a:r>
          </a:p>
          <a:p>
            <a:r>
              <a:rPr lang="en-AU" dirty="0"/>
              <a:t>TXs are sequenced using a nonce</a:t>
            </a:r>
          </a:p>
          <a:p>
            <a:r>
              <a:rPr lang="en-AU" dirty="0"/>
              <a:t>Once included in a block, block no, actual gas used, actual fee, etc., are available</a:t>
            </a:r>
          </a:p>
          <a:p>
            <a:endParaRPr lang="en-AU" dirty="0"/>
          </a:p>
        </p:txBody>
      </p:sp>
      <p:sp>
        <p:nvSpPr>
          <p:cNvPr id="2" name="Title 1">
            <a:extLst>
              <a:ext uri="{FF2B5EF4-FFF2-40B4-BE49-F238E27FC236}">
                <a16:creationId xmlns:a16="http://schemas.microsoft.com/office/drawing/2014/main" id="{C4C0285E-D1CF-4083-B991-7BB6749D44B1}"/>
              </a:ext>
            </a:extLst>
          </p:cNvPr>
          <p:cNvSpPr>
            <a:spLocks noGrp="1"/>
          </p:cNvSpPr>
          <p:nvPr>
            <p:ph type="title"/>
          </p:nvPr>
        </p:nvSpPr>
        <p:spPr/>
        <p:txBody>
          <a:bodyPr/>
          <a:lstStyle/>
          <a:p>
            <a:r>
              <a:rPr lang="en-AU" dirty="0"/>
              <a:t>Accounts &amp; Transactions</a:t>
            </a:r>
          </a:p>
        </p:txBody>
      </p:sp>
      <p:sp>
        <p:nvSpPr>
          <p:cNvPr id="8" name="TextBox 7">
            <a:extLst>
              <a:ext uri="{FF2B5EF4-FFF2-40B4-BE49-F238E27FC236}">
                <a16:creationId xmlns:a16="http://schemas.microsoft.com/office/drawing/2014/main" id="{91228F06-06B1-4725-A685-9D81C3A269A5}"/>
              </a:ext>
            </a:extLst>
          </p:cNvPr>
          <p:cNvSpPr txBox="1"/>
          <p:nvPr/>
        </p:nvSpPr>
        <p:spPr>
          <a:xfrm>
            <a:off x="1395986" y="3754013"/>
            <a:ext cx="4860540" cy="1488613"/>
          </a:xfrm>
          <a:prstGeom prst="rect">
            <a:avLst/>
          </a:prstGeom>
          <a:noFill/>
        </p:spPr>
        <p:txBody>
          <a:bodyPr wrap="square" rtlCol="0">
            <a:spAutoFit/>
          </a:bodyPr>
          <a:lstStyle/>
          <a:p>
            <a:pPr marL="160020" lvl="1" indent="-160020">
              <a:lnSpc>
                <a:spcPct val="90000"/>
              </a:lnSpc>
              <a:buFont typeface="Arial" panose="020B0604020202020204" pitchFamily="34" charset="0"/>
              <a:buChar char="•"/>
            </a:pPr>
            <a:r>
              <a:rPr lang="en-AU" sz="1260" dirty="0"/>
              <a:t>From – Source address (regular account)</a:t>
            </a:r>
          </a:p>
          <a:p>
            <a:pPr marL="160020" lvl="1" indent="-160020">
              <a:lnSpc>
                <a:spcPct val="90000"/>
              </a:lnSpc>
              <a:buFont typeface="Arial" panose="020B0604020202020204" pitchFamily="34" charset="0"/>
              <a:buChar char="•"/>
            </a:pPr>
            <a:r>
              <a:rPr lang="en-AU" sz="1260" dirty="0"/>
              <a:t>To – Destination address (regular account or contract address)</a:t>
            </a:r>
          </a:p>
          <a:p>
            <a:pPr marL="160020" lvl="1" indent="-160020">
              <a:lnSpc>
                <a:spcPct val="90000"/>
              </a:lnSpc>
              <a:buFont typeface="Arial" panose="020B0604020202020204" pitchFamily="34" charset="0"/>
              <a:buChar char="•"/>
            </a:pPr>
            <a:r>
              <a:rPr lang="en-AU" sz="1260" dirty="0"/>
              <a:t>Value – Ether (in unit “wei”) to transfer to destination (can be 0)</a:t>
            </a:r>
          </a:p>
          <a:p>
            <a:pPr marL="160020" lvl="1" indent="-160020">
              <a:lnSpc>
                <a:spcPct val="90000"/>
              </a:lnSpc>
              <a:buFont typeface="Arial" panose="020B0604020202020204" pitchFamily="34" charset="0"/>
              <a:buChar char="•"/>
            </a:pPr>
            <a:r>
              <a:rPr lang="en-AU" sz="1260" dirty="0"/>
              <a:t>Nonce – TX sequence no for source account</a:t>
            </a:r>
          </a:p>
          <a:p>
            <a:pPr marL="160020" lvl="1" indent="-160020">
              <a:lnSpc>
                <a:spcPct val="90000"/>
              </a:lnSpc>
              <a:buFont typeface="Arial" panose="020B0604020202020204" pitchFamily="34" charset="0"/>
              <a:buChar char="•"/>
            </a:pPr>
            <a:r>
              <a:rPr lang="en-AU" sz="1260" dirty="0"/>
              <a:t>Gas price – price you are offering to pay (Ether per gas)</a:t>
            </a:r>
          </a:p>
          <a:p>
            <a:pPr marL="160020" lvl="1" indent="-160020">
              <a:lnSpc>
                <a:spcPct val="90000"/>
              </a:lnSpc>
              <a:buFont typeface="Arial" panose="020B0604020202020204" pitchFamily="34" charset="0"/>
              <a:buChar char="•"/>
            </a:pPr>
            <a:r>
              <a:rPr lang="en-AU" sz="1260" dirty="0"/>
              <a:t>Gas limit – Max amount of gas allowed for TX</a:t>
            </a:r>
          </a:p>
          <a:p>
            <a:pPr marL="160020" lvl="1" indent="-160020">
              <a:lnSpc>
                <a:spcPct val="90000"/>
              </a:lnSpc>
              <a:buFont typeface="Arial" panose="020B0604020202020204" pitchFamily="34" charset="0"/>
              <a:buChar char="•"/>
            </a:pPr>
            <a:r>
              <a:rPr lang="en-AU" sz="1260" dirty="0"/>
              <a:t>Data – Payload data (TX memo, binary code, or function invocation)</a:t>
            </a:r>
          </a:p>
          <a:p>
            <a:pPr marL="160020" lvl="1" indent="-160020">
              <a:lnSpc>
                <a:spcPct val="90000"/>
              </a:lnSpc>
              <a:buFont typeface="Arial" panose="020B0604020202020204" pitchFamily="34" charset="0"/>
              <a:buChar char="•"/>
            </a:pPr>
            <a:r>
              <a:rPr lang="en-AU" sz="1260" dirty="0"/>
              <a:t>Digital signature (field names: v, r, s)</a:t>
            </a:r>
          </a:p>
        </p:txBody>
      </p:sp>
      <p:sp>
        <p:nvSpPr>
          <p:cNvPr id="3" name="Slide Number Placeholder 2">
            <a:extLst>
              <a:ext uri="{FF2B5EF4-FFF2-40B4-BE49-F238E27FC236}">
                <a16:creationId xmlns:a16="http://schemas.microsoft.com/office/drawing/2014/main" id="{FE492B33-1FCD-9B61-079A-B6F22D47796F}"/>
              </a:ext>
            </a:extLst>
          </p:cNvPr>
          <p:cNvSpPr>
            <a:spLocks noGrp="1"/>
          </p:cNvSpPr>
          <p:nvPr>
            <p:ph type="sldNum" sz="quarter" idx="4"/>
          </p:nvPr>
        </p:nvSpPr>
        <p:spPr/>
        <p:txBody>
          <a:bodyPr/>
          <a:lstStyle/>
          <a:p>
            <a:fld id="{97F98C0B-273E-428A-ABCF-EBED2BA25188}" type="slidenum">
              <a:rPr lang="en-US" smtClean="0"/>
              <a:t>29</a:t>
            </a:fld>
            <a:endParaRPr lang="en-US"/>
          </a:p>
        </p:txBody>
      </p:sp>
    </p:spTree>
    <p:extLst>
      <p:ext uri="{BB962C8B-B14F-4D97-AF65-F5344CB8AC3E}">
        <p14:creationId xmlns:p14="http://schemas.microsoft.com/office/powerpoint/2010/main" val="1896599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1EAD6-9C78-71C3-8A2A-53FF7C17FDB8}"/>
              </a:ext>
            </a:extLst>
          </p:cNvPr>
          <p:cNvSpPr>
            <a:spLocks noGrp="1"/>
          </p:cNvSpPr>
          <p:nvPr>
            <p:ph type="body" sz="quarter" idx="10"/>
          </p:nvPr>
        </p:nvSpPr>
        <p:spPr>
          <a:xfrm>
            <a:off x="642938" y="1257322"/>
            <a:ext cx="6809382" cy="4000444"/>
          </a:xfrm>
        </p:spPr>
        <p:txBody>
          <a:bodyPr/>
          <a:lstStyle/>
          <a:p>
            <a:r>
              <a:rPr lang="en-AU" dirty="0">
                <a:solidFill>
                  <a:schemeClr val="bg1"/>
                </a:solidFill>
              </a:rPr>
              <a:t>Cryptography Basics</a:t>
            </a:r>
          </a:p>
        </p:txBody>
      </p:sp>
    </p:spTree>
    <p:extLst>
      <p:ext uri="{BB962C8B-B14F-4D97-AF65-F5344CB8AC3E}">
        <p14:creationId xmlns:p14="http://schemas.microsoft.com/office/powerpoint/2010/main" val="8888321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3E48A1-9572-25E8-1999-63992D2A4848}"/>
              </a:ext>
            </a:extLst>
          </p:cNvPr>
          <p:cNvSpPr>
            <a:spLocks noGrp="1"/>
          </p:cNvSpPr>
          <p:nvPr>
            <p:ph idx="1"/>
          </p:nvPr>
        </p:nvSpPr>
        <p:spPr>
          <a:xfrm>
            <a:off x="648000" y="1273324"/>
            <a:ext cx="4140024" cy="3879701"/>
          </a:xfrm>
        </p:spPr>
        <p:txBody>
          <a:bodyPr>
            <a:normAutofit/>
          </a:bodyPr>
          <a:lstStyle/>
          <a:p>
            <a:r>
              <a:rPr lang="en-AU" dirty="0"/>
              <a:t>Sender decides on TX fee to offer</a:t>
            </a:r>
          </a:p>
          <a:p>
            <a:pPr lvl="1"/>
            <a:r>
              <a:rPr lang="en-AU" sz="1800" dirty="0"/>
              <a:t>Can be 0. Minimum on some platforms</a:t>
            </a:r>
          </a:p>
          <a:p>
            <a:r>
              <a:rPr lang="en-AU" dirty="0"/>
              <a:t>Miners prefer TXs with higher fees</a:t>
            </a:r>
          </a:p>
          <a:p>
            <a:pPr lvl="1"/>
            <a:r>
              <a:rPr lang="en-AU" sz="1800" dirty="0"/>
              <a:t>Altruistic mining</a:t>
            </a:r>
          </a:p>
          <a:p>
            <a:r>
              <a:rPr lang="en-AU" dirty="0"/>
              <a:t>Higher TX fees </a:t>
            </a:r>
            <a:r>
              <a:rPr lang="en-AU" dirty="0">
                <a:sym typeface="Wingdings" pitchFamily="2" charset="2"/>
              </a:rPr>
              <a:t> Fast inclusion in a block</a:t>
            </a:r>
          </a:p>
          <a:p>
            <a:r>
              <a:rPr lang="en-AU" dirty="0">
                <a:sym typeface="Wingdings" pitchFamily="2" charset="2"/>
              </a:rPr>
              <a:t>TX fees are dynamic</a:t>
            </a:r>
          </a:p>
          <a:p>
            <a:pPr lvl="1"/>
            <a:r>
              <a:rPr lang="en-AU" sz="1800" dirty="0">
                <a:sym typeface="Wingdings" pitchFamily="2" charset="2"/>
              </a:rPr>
              <a:t>No of pending TXs</a:t>
            </a:r>
          </a:p>
          <a:p>
            <a:pPr lvl="1"/>
            <a:r>
              <a:rPr lang="en-AU" sz="1800" dirty="0">
                <a:sym typeface="Wingdings" pitchFamily="2" charset="2"/>
              </a:rPr>
              <a:t>Cryptocurrency price</a:t>
            </a:r>
          </a:p>
          <a:p>
            <a:pPr lvl="1"/>
            <a:r>
              <a:rPr lang="en-AU" sz="1800" dirty="0">
                <a:sym typeface="Wingdings" pitchFamily="2" charset="2"/>
              </a:rPr>
              <a:t>TX urgency</a:t>
            </a:r>
          </a:p>
          <a:p>
            <a:pPr lvl="1"/>
            <a:r>
              <a:rPr lang="en-AU" sz="1800" dirty="0"/>
              <a:t>Errors &amp; attacks</a:t>
            </a:r>
          </a:p>
        </p:txBody>
      </p:sp>
      <p:sp>
        <p:nvSpPr>
          <p:cNvPr id="3" name="Title 2">
            <a:extLst>
              <a:ext uri="{FF2B5EF4-FFF2-40B4-BE49-F238E27FC236}">
                <a16:creationId xmlns:a16="http://schemas.microsoft.com/office/drawing/2014/main" id="{E661398B-49D4-8641-99EB-F34EFADE6DF1}"/>
              </a:ext>
            </a:extLst>
          </p:cNvPr>
          <p:cNvSpPr>
            <a:spLocks noGrp="1"/>
          </p:cNvSpPr>
          <p:nvPr>
            <p:ph type="title"/>
          </p:nvPr>
        </p:nvSpPr>
        <p:spPr/>
        <p:txBody>
          <a:bodyPr/>
          <a:lstStyle/>
          <a:p>
            <a:r>
              <a:rPr lang="en-AU" dirty="0"/>
              <a:t>Transaction Fees</a:t>
            </a:r>
          </a:p>
        </p:txBody>
      </p:sp>
      <p:pic>
        <p:nvPicPr>
          <p:cNvPr id="8" name="Picture 7">
            <a:extLst>
              <a:ext uri="{FF2B5EF4-FFF2-40B4-BE49-F238E27FC236}">
                <a16:creationId xmlns:a16="http://schemas.microsoft.com/office/drawing/2014/main" id="{83A6B9AA-91E8-4BDC-CA4F-3176C1AF9D0C}"/>
              </a:ext>
            </a:extLst>
          </p:cNvPr>
          <p:cNvPicPr>
            <a:picLocks noChangeAspect="1"/>
          </p:cNvPicPr>
          <p:nvPr/>
        </p:nvPicPr>
        <p:blipFill>
          <a:blip r:embed="rId3"/>
          <a:stretch>
            <a:fillRect/>
          </a:stretch>
        </p:blipFill>
        <p:spPr>
          <a:xfrm>
            <a:off x="4680578" y="1117270"/>
            <a:ext cx="4030607" cy="1947606"/>
          </a:xfrm>
          <a:prstGeom prst="rect">
            <a:avLst/>
          </a:prstGeom>
        </p:spPr>
      </p:pic>
      <p:sp>
        <p:nvSpPr>
          <p:cNvPr id="9" name="Rectangle 8">
            <a:extLst>
              <a:ext uri="{FF2B5EF4-FFF2-40B4-BE49-F238E27FC236}">
                <a16:creationId xmlns:a16="http://schemas.microsoft.com/office/drawing/2014/main" id="{4328FB0B-27A7-685E-2F68-B622ACCA45DA}"/>
              </a:ext>
            </a:extLst>
          </p:cNvPr>
          <p:cNvSpPr/>
          <p:nvPr/>
        </p:nvSpPr>
        <p:spPr>
          <a:xfrm>
            <a:off x="4737833" y="3037985"/>
            <a:ext cx="3973351" cy="577081"/>
          </a:xfrm>
          <a:prstGeom prst="rect">
            <a:avLst/>
          </a:prstGeom>
        </p:spPr>
        <p:txBody>
          <a:bodyPr wrap="square">
            <a:spAutoFit/>
          </a:bodyPr>
          <a:lstStyle/>
          <a:p>
            <a:r>
              <a:rPr lang="en-AU" sz="1050" dirty="0">
                <a:solidFill>
                  <a:srgbClr val="222222"/>
                </a:solidFill>
                <a:latin typeface="Arial" panose="020B0604020202020204" pitchFamily="34" charset="0"/>
              </a:rPr>
              <a:t>Source: Ingo Weber et al., “On availability for blockchain-based systems”, </a:t>
            </a:r>
            <a:r>
              <a:rPr lang="en-AU" sz="1050" i="1" dirty="0">
                <a:solidFill>
                  <a:srgbClr val="222222"/>
                </a:solidFill>
                <a:latin typeface="Arial" panose="020B0604020202020204" pitchFamily="34" charset="0"/>
              </a:rPr>
              <a:t>2017 IEEE 36</a:t>
            </a:r>
            <a:r>
              <a:rPr lang="en-AU" sz="1050" i="1" baseline="30000" dirty="0">
                <a:solidFill>
                  <a:srgbClr val="222222"/>
                </a:solidFill>
                <a:latin typeface="Arial" panose="020B0604020202020204" pitchFamily="34" charset="0"/>
              </a:rPr>
              <a:t>th</a:t>
            </a:r>
            <a:r>
              <a:rPr lang="en-AU" sz="1050" i="1" dirty="0">
                <a:solidFill>
                  <a:srgbClr val="222222"/>
                </a:solidFill>
                <a:latin typeface="Arial" panose="020B0604020202020204" pitchFamily="34" charset="0"/>
              </a:rPr>
              <a:t> Symposium on Reliable Distributed Systems (SRDS)</a:t>
            </a:r>
            <a:r>
              <a:rPr lang="en-AU" sz="1050" dirty="0">
                <a:solidFill>
                  <a:srgbClr val="222222"/>
                </a:solidFill>
                <a:latin typeface="Arial" panose="020B0604020202020204" pitchFamily="34" charset="0"/>
              </a:rPr>
              <a:t>.</a:t>
            </a:r>
            <a:endParaRPr lang="en-AU" sz="1050" dirty="0"/>
          </a:p>
        </p:txBody>
      </p:sp>
      <p:pic>
        <p:nvPicPr>
          <p:cNvPr id="4" name="Picture 3" descr="Graphical user interface, application&#10;&#10;Description automatically generated">
            <a:extLst>
              <a:ext uri="{FF2B5EF4-FFF2-40B4-BE49-F238E27FC236}">
                <a16:creationId xmlns:a16="http://schemas.microsoft.com/office/drawing/2014/main" id="{9692E092-D310-CA63-834E-16179CEC14E4}"/>
              </a:ext>
            </a:extLst>
          </p:cNvPr>
          <p:cNvPicPr>
            <a:picLocks noChangeAspect="1"/>
          </p:cNvPicPr>
          <p:nvPr/>
        </p:nvPicPr>
        <p:blipFill>
          <a:blip r:embed="rId4"/>
          <a:stretch>
            <a:fillRect/>
          </a:stretch>
        </p:blipFill>
        <p:spPr>
          <a:xfrm>
            <a:off x="5376334" y="3716144"/>
            <a:ext cx="2276475" cy="762000"/>
          </a:xfrm>
          <a:prstGeom prst="rect">
            <a:avLst/>
          </a:prstGeom>
        </p:spPr>
      </p:pic>
      <p:pic>
        <p:nvPicPr>
          <p:cNvPr id="6" name="Picture 5" descr="Graphical user interface, text, application&#10;&#10;Description automatically generated">
            <a:extLst>
              <a:ext uri="{FF2B5EF4-FFF2-40B4-BE49-F238E27FC236}">
                <a16:creationId xmlns:a16="http://schemas.microsoft.com/office/drawing/2014/main" id="{575C1BB5-89CF-3376-8A4F-B30AACF15A3B}"/>
              </a:ext>
            </a:extLst>
          </p:cNvPr>
          <p:cNvPicPr>
            <a:picLocks noChangeAspect="1"/>
          </p:cNvPicPr>
          <p:nvPr/>
        </p:nvPicPr>
        <p:blipFill>
          <a:blip r:embed="rId5"/>
          <a:stretch>
            <a:fillRect/>
          </a:stretch>
        </p:blipFill>
        <p:spPr>
          <a:xfrm>
            <a:off x="4317958" y="4478145"/>
            <a:ext cx="4393226" cy="746561"/>
          </a:xfrm>
          <a:prstGeom prst="rect">
            <a:avLst/>
          </a:prstGeom>
        </p:spPr>
      </p:pic>
      <p:sp>
        <p:nvSpPr>
          <p:cNvPr id="7" name="Slide Number Placeholder 6">
            <a:extLst>
              <a:ext uri="{FF2B5EF4-FFF2-40B4-BE49-F238E27FC236}">
                <a16:creationId xmlns:a16="http://schemas.microsoft.com/office/drawing/2014/main" id="{BC558FF8-773C-EDFA-2DC5-0F410DBCEDEF}"/>
              </a:ext>
            </a:extLst>
          </p:cNvPr>
          <p:cNvSpPr>
            <a:spLocks noGrp="1"/>
          </p:cNvSpPr>
          <p:nvPr>
            <p:ph type="sldNum" sz="quarter" idx="4"/>
          </p:nvPr>
        </p:nvSpPr>
        <p:spPr/>
        <p:txBody>
          <a:bodyPr/>
          <a:lstStyle/>
          <a:p>
            <a:fld id="{97F98C0B-273E-428A-ABCF-EBED2BA25188}" type="slidenum">
              <a:rPr lang="en-US" smtClean="0"/>
              <a:t>30</a:t>
            </a:fld>
            <a:endParaRPr lang="en-US"/>
          </a:p>
        </p:txBody>
      </p:sp>
    </p:spTree>
    <p:extLst>
      <p:ext uri="{BB962C8B-B14F-4D97-AF65-F5344CB8AC3E}">
        <p14:creationId xmlns:p14="http://schemas.microsoft.com/office/powerpoint/2010/main" val="15069144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648000" y="1273324"/>
            <a:ext cx="7920000" cy="3951139"/>
          </a:xfrm>
        </p:spPr>
        <p:txBody>
          <a:bodyPr>
            <a:normAutofit lnSpcReduction="10000"/>
          </a:bodyPr>
          <a:lstStyle/>
          <a:p>
            <a:pPr marL="229076" indent="-229076"/>
            <a:r>
              <a:rPr lang="en-AU" noProof="0" dirty="0"/>
              <a:t>A </a:t>
            </a:r>
            <a:r>
              <a:rPr lang="en-AU" dirty="0"/>
              <a:t>unit of accounting for calculating TX fees</a:t>
            </a:r>
          </a:p>
          <a:p>
            <a:pPr marL="472440" lvl="1" indent="-229076"/>
            <a:r>
              <a:rPr lang="en-AU" sz="1800" dirty="0"/>
              <a:t>Based on computational complexity &amp; storage needed to execute a certain operation/instruction</a:t>
            </a:r>
          </a:p>
          <a:p>
            <a:pPr marL="472440" lvl="1" indent="-229076"/>
            <a:r>
              <a:rPr lang="en-AU" sz="1800" noProof="0" dirty="0"/>
              <a:t>A fee to limit resource usage</a:t>
            </a:r>
          </a:p>
          <a:p>
            <a:pPr marL="229076" indent="-229076"/>
            <a:r>
              <a:rPr lang="en-AU" noProof="0" dirty="0"/>
              <a:t>Gas limit</a:t>
            </a:r>
          </a:p>
          <a:p>
            <a:pPr marL="472440" lvl="1" indent="-229076"/>
            <a:r>
              <a:rPr lang="en-AU" sz="1800" noProof="0" dirty="0"/>
              <a:t>A fixed gas cost per TX (base cost of </a:t>
            </a:r>
            <a:r>
              <a:rPr lang="en-AU" sz="1800" dirty="0"/>
              <a:t>21,000 gas</a:t>
            </a:r>
            <a:r>
              <a:rPr lang="en-AU" sz="1800" noProof="0" dirty="0"/>
              <a:t>)</a:t>
            </a:r>
          </a:p>
          <a:p>
            <a:pPr marL="472440" lvl="1" indent="-229076"/>
            <a:r>
              <a:rPr lang="en-AU" sz="1800" noProof="0" dirty="0"/>
              <a:t>Plus</a:t>
            </a:r>
            <a:r>
              <a:rPr lang="en-AU" sz="1800" dirty="0"/>
              <a:t>,</a:t>
            </a:r>
            <a:r>
              <a:rPr lang="en-AU" sz="1800" noProof="0" dirty="0"/>
              <a:t> a variable gas cost for data (dependent on size) &amp; execution of a SC method (charged per bytecode instruction)</a:t>
            </a:r>
          </a:p>
          <a:p>
            <a:pPr marL="472440" lvl="1" indent="-229076"/>
            <a:r>
              <a:rPr lang="en-AU" sz="1800" noProof="0" dirty="0"/>
              <a:t>Additional gas cost for deployment of new contracts</a:t>
            </a:r>
          </a:p>
          <a:p>
            <a:pPr marL="229076" indent="-229076"/>
            <a:r>
              <a:rPr lang="en-AU" noProof="0" dirty="0"/>
              <a:t>Gas price</a:t>
            </a:r>
          </a:p>
          <a:p>
            <a:pPr marL="472440" lvl="1" indent="-229076"/>
            <a:r>
              <a:rPr lang="en-AU" sz="1800" dirty="0"/>
              <a:t>Reflects </a:t>
            </a:r>
            <a:r>
              <a:rPr lang="en-AU" sz="1800" noProof="0" dirty="0"/>
              <a:t>how much Ether-per-gas the TX sender is willing to pay</a:t>
            </a:r>
          </a:p>
          <a:p>
            <a:pPr marL="472440" lvl="1" indent="-229076"/>
            <a:r>
              <a:rPr lang="en-AU" sz="1800" noProof="0" dirty="0"/>
              <a:t>Clients need to set the gas price to market price &amp; their urgency</a:t>
            </a:r>
          </a:p>
          <a:p>
            <a:pPr marL="472440" lvl="1" indent="-229076"/>
            <a:r>
              <a:rPr lang="en-AU" sz="1800" dirty="0"/>
              <a:t>Use gas price recommendations from wallets &amp; explorers</a:t>
            </a:r>
          </a:p>
        </p:txBody>
      </p:sp>
      <p:sp>
        <p:nvSpPr>
          <p:cNvPr id="4" name="Title 3"/>
          <p:cNvSpPr>
            <a:spLocks noGrp="1"/>
          </p:cNvSpPr>
          <p:nvPr>
            <p:ph type="title"/>
          </p:nvPr>
        </p:nvSpPr>
        <p:spPr/>
        <p:txBody>
          <a:bodyPr/>
          <a:lstStyle/>
          <a:p>
            <a:r>
              <a:rPr lang="en-AU" dirty="0"/>
              <a:t>Gas in Ethereum</a:t>
            </a:r>
            <a:endParaRPr lang="en-AU" noProof="0" dirty="0"/>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807C6C0B-411F-5A8A-2ACE-C9DB102F893A}"/>
                  </a:ext>
                </a:extLst>
              </p:cNvPr>
              <p:cNvSpPr txBox="1"/>
              <p:nvPr/>
            </p:nvSpPr>
            <p:spPr>
              <a:xfrm>
                <a:off x="4644008" y="1984112"/>
                <a:ext cx="4248472"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AU" sz="2400" i="1">
                          <a:solidFill>
                            <a:srgbClr val="0070C0"/>
                          </a:solidFill>
                          <a:latin typeface="Cambria Math" panose="02040503050406030204" pitchFamily="18" charset="0"/>
                        </a:rPr>
                        <m:t>𝑇𝑋</m:t>
                      </m:r>
                      <m:r>
                        <a:rPr lang="en-AU" sz="2400" i="1">
                          <a:solidFill>
                            <a:srgbClr val="0070C0"/>
                          </a:solidFill>
                          <a:latin typeface="Cambria Math" panose="02040503050406030204" pitchFamily="18" charset="0"/>
                        </a:rPr>
                        <m:t> </m:t>
                      </m:r>
                      <m:r>
                        <a:rPr lang="en-AU" sz="2400" i="1">
                          <a:solidFill>
                            <a:srgbClr val="0070C0"/>
                          </a:solidFill>
                          <a:latin typeface="Cambria Math" panose="02040503050406030204" pitchFamily="18" charset="0"/>
                        </a:rPr>
                        <m:t>𝑓𝑒𝑒</m:t>
                      </m:r>
                      <m:r>
                        <a:rPr lang="en-AU" sz="2400" i="1">
                          <a:solidFill>
                            <a:srgbClr val="0070C0"/>
                          </a:solidFill>
                          <a:latin typeface="Cambria Math" panose="02040503050406030204" pitchFamily="18" charset="0"/>
                        </a:rPr>
                        <m:t>=</m:t>
                      </m:r>
                      <m:r>
                        <a:rPr lang="en-AU" sz="2400" i="1">
                          <a:solidFill>
                            <a:srgbClr val="0070C0"/>
                          </a:solidFill>
                          <a:latin typeface="Cambria Math" panose="02040503050406030204" pitchFamily="18" charset="0"/>
                        </a:rPr>
                        <m:t>𝐺𝑎𝑠</m:t>
                      </m:r>
                      <m:r>
                        <a:rPr lang="en-AU" sz="2400" i="1">
                          <a:solidFill>
                            <a:srgbClr val="0070C0"/>
                          </a:solidFill>
                          <a:latin typeface="Cambria Math" panose="02040503050406030204" pitchFamily="18" charset="0"/>
                        </a:rPr>
                        <m:t> </m:t>
                      </m:r>
                      <m:r>
                        <a:rPr lang="en-AU" sz="2400" i="1">
                          <a:solidFill>
                            <a:srgbClr val="0070C0"/>
                          </a:solidFill>
                          <a:latin typeface="Cambria Math" panose="02040503050406030204" pitchFamily="18" charset="0"/>
                        </a:rPr>
                        <m:t>𝑙𝑖𝑚𝑖𝑡</m:t>
                      </m:r>
                      <m:r>
                        <a:rPr lang="en-AU" sz="2400" i="1">
                          <a:solidFill>
                            <a:srgbClr val="0070C0"/>
                          </a:solidFill>
                          <a:latin typeface="Cambria Math" panose="02040503050406030204" pitchFamily="18" charset="0"/>
                        </a:rPr>
                        <m:t> × </m:t>
                      </m:r>
                      <m:r>
                        <a:rPr lang="en-AU" sz="2400" i="1">
                          <a:solidFill>
                            <a:srgbClr val="0070C0"/>
                          </a:solidFill>
                          <a:latin typeface="Cambria Math" panose="02040503050406030204" pitchFamily="18" charset="0"/>
                        </a:rPr>
                        <m:t>𝐺𝑎𝑠</m:t>
                      </m:r>
                      <m:r>
                        <a:rPr lang="en-AU" sz="2400" i="1">
                          <a:solidFill>
                            <a:srgbClr val="0070C0"/>
                          </a:solidFill>
                          <a:latin typeface="Cambria Math" panose="02040503050406030204" pitchFamily="18" charset="0"/>
                        </a:rPr>
                        <m:t> </m:t>
                      </m:r>
                      <m:r>
                        <a:rPr lang="en-AU" sz="2400" i="1">
                          <a:solidFill>
                            <a:srgbClr val="0070C0"/>
                          </a:solidFill>
                          <a:latin typeface="Cambria Math" panose="02040503050406030204" pitchFamily="18" charset="0"/>
                        </a:rPr>
                        <m:t>𝑝𝑟𝑖𝑐𝑒</m:t>
                      </m:r>
                    </m:oMath>
                  </m:oMathPara>
                </a14:m>
                <a:endParaRPr lang="en-AU" sz="2000" dirty="0">
                  <a:solidFill>
                    <a:srgbClr val="0070C0"/>
                  </a:solidFill>
                </a:endParaRPr>
              </a:p>
            </p:txBody>
          </p:sp>
        </mc:Choice>
        <mc:Fallback xmlns="">
          <p:sp>
            <p:nvSpPr>
              <p:cNvPr id="3" name="TextBox 2">
                <a:extLst>
                  <a:ext uri="{FF2B5EF4-FFF2-40B4-BE49-F238E27FC236}">
                    <a16:creationId xmlns:a16="http://schemas.microsoft.com/office/drawing/2014/main" id="{807C6C0B-411F-5A8A-2ACE-C9DB102F893A}"/>
                  </a:ext>
                </a:extLst>
              </p:cNvPr>
              <p:cNvSpPr txBox="1">
                <a:spLocks noRot="1" noChangeAspect="1" noMove="1" noResize="1" noEditPoints="1" noAdjustHandles="1" noChangeArrowheads="1" noChangeShapeType="1" noTextEdit="1"/>
              </p:cNvSpPr>
              <p:nvPr/>
            </p:nvSpPr>
            <p:spPr>
              <a:xfrm>
                <a:off x="4644008" y="1984112"/>
                <a:ext cx="4248472" cy="369332"/>
              </a:xfrm>
              <a:prstGeom prst="rect">
                <a:avLst/>
              </a:prstGeom>
              <a:blipFill>
                <a:blip r:embed="rId3"/>
                <a:stretch>
                  <a:fillRect l="-1786" t="-6667" r="-2381" b="-36667"/>
                </a:stretch>
              </a:blipFill>
            </p:spPr>
            <p:txBody>
              <a:bodyPr/>
              <a:lstStyle/>
              <a:p>
                <a:r>
                  <a:rPr lang="en-AU">
                    <a:noFill/>
                  </a:rPr>
                  <a:t> </a:t>
                </a:r>
              </a:p>
            </p:txBody>
          </p:sp>
        </mc:Fallback>
      </mc:AlternateContent>
      <p:sp>
        <p:nvSpPr>
          <p:cNvPr id="5" name="Slide Number Placeholder 4">
            <a:extLst>
              <a:ext uri="{FF2B5EF4-FFF2-40B4-BE49-F238E27FC236}">
                <a16:creationId xmlns:a16="http://schemas.microsoft.com/office/drawing/2014/main" id="{8C3BF82F-78A8-2B2C-0F7C-0DD84A7B283A}"/>
              </a:ext>
            </a:extLst>
          </p:cNvPr>
          <p:cNvSpPr>
            <a:spLocks noGrp="1"/>
          </p:cNvSpPr>
          <p:nvPr>
            <p:ph type="sldNum" sz="quarter" idx="4"/>
          </p:nvPr>
        </p:nvSpPr>
        <p:spPr/>
        <p:txBody>
          <a:bodyPr/>
          <a:lstStyle/>
          <a:p>
            <a:fld id="{97F98C0B-273E-428A-ABCF-EBED2BA25188}" type="slidenum">
              <a:rPr lang="en-US" smtClean="0"/>
              <a:t>31</a:t>
            </a:fld>
            <a:endParaRPr lang="en-US"/>
          </a:p>
        </p:txBody>
      </p:sp>
    </p:spTree>
    <p:extLst>
      <p:ext uri="{BB962C8B-B14F-4D97-AF65-F5344CB8AC3E}">
        <p14:creationId xmlns:p14="http://schemas.microsoft.com/office/powerpoint/2010/main" val="4348159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FA20F7E-1AC4-0C4E-E0F2-110634C050A9}"/>
              </a:ext>
            </a:extLst>
          </p:cNvPr>
          <p:cNvSpPr>
            <a:spLocks noGrp="1"/>
          </p:cNvSpPr>
          <p:nvPr>
            <p:ph idx="1"/>
          </p:nvPr>
        </p:nvSpPr>
        <p:spPr>
          <a:xfrm>
            <a:off x="647700" y="1273175"/>
            <a:ext cx="7912100" cy="3970464"/>
          </a:xfrm>
        </p:spPr>
        <p:txBody>
          <a:bodyPr>
            <a:normAutofit fontScale="92500"/>
          </a:bodyPr>
          <a:lstStyle/>
          <a:p>
            <a:r>
              <a:rPr lang="en-US" altLang="zh-CN" dirty="0"/>
              <a:t>TX gas limit</a:t>
            </a:r>
          </a:p>
          <a:p>
            <a:pPr lvl="1"/>
            <a:r>
              <a:rPr lang="en-US" altLang="zh-CN" sz="1800" dirty="0"/>
              <a:t>Maximum gas TX sender is willing to pay</a:t>
            </a:r>
          </a:p>
          <a:p>
            <a:pPr lvl="1"/>
            <a:r>
              <a:rPr lang="en-US" altLang="zh-CN" sz="1800" dirty="0"/>
              <a:t>Gas used &lt;= gas limit</a:t>
            </a:r>
          </a:p>
          <a:p>
            <a:pPr lvl="1"/>
            <a:r>
              <a:rPr lang="en-US" altLang="zh-CN" sz="1800" dirty="0"/>
              <a:t>Else, TX will fail &amp; state changes are reverted. Sender is charged up to the gas limit</a:t>
            </a:r>
          </a:p>
          <a:p>
            <a:r>
              <a:rPr lang="en-US" altLang="zh-CN" dirty="0"/>
              <a:t>Block gas limit</a:t>
            </a:r>
          </a:p>
          <a:p>
            <a:pPr lvl="1"/>
            <a:r>
              <a:rPr lang="en-US" altLang="zh-CN" sz="1900" dirty="0"/>
              <a:t>Sum of gas used by TXs included in a block can’t exceed this limit</a:t>
            </a:r>
          </a:p>
          <a:p>
            <a:pPr lvl="1"/>
            <a:r>
              <a:rPr lang="en-US" sz="1900" dirty="0"/>
              <a:t>Limits complexity for a new block</a:t>
            </a:r>
          </a:p>
          <a:p>
            <a:pPr lvl="1"/>
            <a:r>
              <a:rPr lang="en-US" sz="1900" dirty="0"/>
              <a:t>Set by the miners</a:t>
            </a:r>
          </a:p>
          <a:p>
            <a:pPr lvl="1"/>
            <a:r>
              <a:rPr lang="en-AU" sz="1900" dirty="0"/>
              <a:t>Max block size is ~30 million gas</a:t>
            </a:r>
          </a:p>
          <a:p>
            <a:pPr lvl="2"/>
            <a:r>
              <a:rPr lang="en-AU" sz="1900" dirty="0"/>
              <a:t>Max 1,428 TXs/block (Bitcoin 1,500 TXs/block)</a:t>
            </a:r>
          </a:p>
          <a:p>
            <a:pPr lvl="2"/>
            <a:r>
              <a:rPr lang="en-AU" sz="1900" dirty="0"/>
              <a:t>Most blocks under a few KB (Bitcoin 1 MB)</a:t>
            </a:r>
          </a:p>
          <a:p>
            <a:pPr lvl="1"/>
            <a:r>
              <a:rPr lang="en-US" sz="1900" dirty="0"/>
              <a:t>An upper bound on TX throughput</a:t>
            </a:r>
          </a:p>
          <a:p>
            <a:pPr lvl="2"/>
            <a:r>
              <a:rPr lang="en-US" sz="1900" dirty="0"/>
              <a:t>Nontrivial to understand how the bound relates to TX throughput</a:t>
            </a:r>
          </a:p>
        </p:txBody>
      </p:sp>
      <p:sp>
        <p:nvSpPr>
          <p:cNvPr id="3" name="Title 2">
            <a:extLst>
              <a:ext uri="{FF2B5EF4-FFF2-40B4-BE49-F238E27FC236}">
                <a16:creationId xmlns:a16="http://schemas.microsoft.com/office/drawing/2014/main" id="{36D162F2-0BFE-A0A4-0979-A098621884F7}"/>
              </a:ext>
            </a:extLst>
          </p:cNvPr>
          <p:cNvSpPr>
            <a:spLocks noGrp="1"/>
          </p:cNvSpPr>
          <p:nvPr>
            <p:ph type="title"/>
          </p:nvPr>
        </p:nvSpPr>
        <p:spPr>
          <a:xfrm>
            <a:off x="648000" y="287999"/>
            <a:ext cx="6631640" cy="648000"/>
          </a:xfrm>
        </p:spPr>
        <p:txBody>
          <a:bodyPr/>
          <a:lstStyle/>
          <a:p>
            <a:r>
              <a:rPr lang="en-AU" dirty="0"/>
              <a:t>Gas Limit</a:t>
            </a:r>
          </a:p>
        </p:txBody>
      </p:sp>
      <p:sp>
        <p:nvSpPr>
          <p:cNvPr id="5" name="Slide Number Placeholder 4">
            <a:extLst>
              <a:ext uri="{FF2B5EF4-FFF2-40B4-BE49-F238E27FC236}">
                <a16:creationId xmlns:a16="http://schemas.microsoft.com/office/drawing/2014/main" id="{A8CE076E-C09B-3089-FC03-C13DEF19D523}"/>
              </a:ext>
            </a:extLst>
          </p:cNvPr>
          <p:cNvSpPr>
            <a:spLocks noGrp="1"/>
          </p:cNvSpPr>
          <p:nvPr>
            <p:ph type="sldNum" sz="quarter" idx="4"/>
          </p:nvPr>
        </p:nvSpPr>
        <p:spPr/>
        <p:txBody>
          <a:bodyPr/>
          <a:lstStyle/>
          <a:p>
            <a:fld id="{97F98C0B-273E-428A-ABCF-EBED2BA25188}" type="slidenum">
              <a:rPr lang="en-US" smtClean="0"/>
              <a:t>32</a:t>
            </a:fld>
            <a:endParaRPr lang="en-US"/>
          </a:p>
        </p:txBody>
      </p:sp>
    </p:spTree>
    <p:extLst>
      <p:ext uri="{BB962C8B-B14F-4D97-AF65-F5344CB8AC3E}">
        <p14:creationId xmlns:p14="http://schemas.microsoft.com/office/powerpoint/2010/main" val="13822289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84BD3ED-ED70-4B8D-83CE-ACAA635F1E0E}"/>
              </a:ext>
            </a:extLst>
          </p:cNvPr>
          <p:cNvSpPr>
            <a:spLocks noGrp="1"/>
          </p:cNvSpPr>
          <p:nvPr>
            <p:ph idx="1"/>
          </p:nvPr>
        </p:nvSpPr>
        <p:spPr>
          <a:xfrm>
            <a:off x="648000" y="1273324"/>
            <a:ext cx="3996798" cy="3816425"/>
          </a:xfrm>
        </p:spPr>
        <p:txBody>
          <a:bodyPr>
            <a:normAutofit lnSpcReduction="10000"/>
          </a:bodyPr>
          <a:lstStyle/>
          <a:p>
            <a:pPr marL="159734" indent="-164021"/>
            <a:r>
              <a:rPr lang="de-DE" dirty="0"/>
              <a:t>Maintain state of all accounts</a:t>
            </a:r>
          </a:p>
          <a:p>
            <a:pPr marL="324041" lvl="1" indent="-164021"/>
            <a:r>
              <a:rPr lang="de-DE" sz="1800" dirty="0"/>
              <a:t>Aka </a:t>
            </a:r>
            <a:r>
              <a:rPr lang="de-DE" sz="1800" dirty="0" err="1"/>
              <a:t>world</a:t>
            </a:r>
            <a:r>
              <a:rPr lang="de-DE" sz="1800" dirty="0"/>
              <a:t>/global </a:t>
            </a:r>
            <a:r>
              <a:rPr lang="de-DE" sz="1800" dirty="0" err="1"/>
              <a:t>state</a:t>
            </a:r>
            <a:endParaRPr lang="de-DE" sz="1800" dirty="0"/>
          </a:p>
          <a:p>
            <a:pPr marL="324041" lvl="1" indent="-164021"/>
            <a:r>
              <a:rPr lang="de-DE" sz="1800" dirty="0"/>
              <a:t>Include account balances, data stored, &amp; smart contracts</a:t>
            </a:r>
            <a:endParaRPr lang="de-DE" sz="1800" dirty="0">
              <a:cs typeface="Calibri" panose="020F0502020204030204"/>
            </a:endParaRPr>
          </a:p>
          <a:p>
            <a:pPr marL="159734" indent="-164021"/>
            <a:r>
              <a:rPr lang="de-DE" dirty="0"/>
              <a:t>List of TXs</a:t>
            </a:r>
          </a:p>
          <a:p>
            <a:pPr marL="159734" indent="-164021"/>
            <a:r>
              <a:rPr lang="de-DE" dirty="0"/>
              <a:t>List of TX receipts (i.e., effects of TXs)</a:t>
            </a:r>
            <a:endParaRPr lang="en-AU" dirty="0">
              <a:cs typeface="Calibri" panose="020F0502020204030204"/>
            </a:endParaRPr>
          </a:p>
          <a:p>
            <a:pPr marL="159734" indent="-164021"/>
            <a:r>
              <a:rPr lang="de-DE" dirty="0"/>
              <a:t>Ethereum uses 3 Merkle trees (known as Trie), one each for integrity of:</a:t>
            </a:r>
            <a:endParaRPr lang="en-AU" dirty="0">
              <a:cs typeface="Calibri"/>
            </a:endParaRPr>
          </a:p>
          <a:p>
            <a:pPr marL="324041" lvl="1" indent="-164021"/>
            <a:r>
              <a:rPr lang="de-DE" sz="1800" dirty="0"/>
              <a:t>World State</a:t>
            </a:r>
          </a:p>
          <a:p>
            <a:pPr marL="324041" lvl="1" indent="-164021"/>
            <a:r>
              <a:rPr lang="de-DE" sz="1800" dirty="0"/>
              <a:t>TXs</a:t>
            </a:r>
            <a:endParaRPr lang="de-DE" sz="1800" dirty="0">
              <a:cs typeface="Calibri" panose="020F0502020204030204"/>
            </a:endParaRPr>
          </a:p>
          <a:p>
            <a:pPr marL="324041" lvl="1" indent="-164021"/>
            <a:r>
              <a:rPr lang="de-DE" sz="1800" dirty="0"/>
              <a:t>TX Receipts</a:t>
            </a:r>
            <a:endParaRPr lang="en-AU" sz="1800" dirty="0"/>
          </a:p>
        </p:txBody>
      </p:sp>
      <p:sp>
        <p:nvSpPr>
          <p:cNvPr id="2" name="Title 1">
            <a:extLst>
              <a:ext uri="{FF2B5EF4-FFF2-40B4-BE49-F238E27FC236}">
                <a16:creationId xmlns:a16="http://schemas.microsoft.com/office/drawing/2014/main" id="{19BD05D8-EE3A-4FC8-ACD3-3F257A866E13}"/>
              </a:ext>
            </a:extLst>
          </p:cNvPr>
          <p:cNvSpPr>
            <a:spLocks noGrp="1"/>
          </p:cNvSpPr>
          <p:nvPr>
            <p:ph type="title"/>
          </p:nvPr>
        </p:nvSpPr>
        <p:spPr/>
        <p:txBody>
          <a:bodyPr/>
          <a:lstStyle/>
          <a:p>
            <a:r>
              <a:rPr lang="en-AU" dirty="0"/>
              <a:t>Block Format</a:t>
            </a:r>
          </a:p>
        </p:txBody>
      </p:sp>
      <p:pic>
        <p:nvPicPr>
          <p:cNvPr id="5" name="Picture 4" descr="A screenshot of text&#10;&#10;Description automatically generated">
            <a:extLst>
              <a:ext uri="{FF2B5EF4-FFF2-40B4-BE49-F238E27FC236}">
                <a16:creationId xmlns:a16="http://schemas.microsoft.com/office/drawing/2014/main" id="{8638DF64-4E45-4667-9A12-281E4AE3977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0298" t="42441" r="15332" b="6305"/>
          <a:stretch/>
        </p:blipFill>
        <p:spPr>
          <a:xfrm>
            <a:off x="4760896" y="1096907"/>
            <a:ext cx="3943697" cy="4153750"/>
          </a:xfrm>
          <a:prstGeom prst="rect">
            <a:avLst/>
          </a:prstGeom>
        </p:spPr>
      </p:pic>
      <p:sp>
        <p:nvSpPr>
          <p:cNvPr id="7" name="Rectangle 6">
            <a:extLst>
              <a:ext uri="{FF2B5EF4-FFF2-40B4-BE49-F238E27FC236}">
                <a16:creationId xmlns:a16="http://schemas.microsoft.com/office/drawing/2014/main" id="{22BD8795-B55B-44E5-8DB1-2224557C35A3}"/>
              </a:ext>
            </a:extLst>
          </p:cNvPr>
          <p:cNvSpPr/>
          <p:nvPr/>
        </p:nvSpPr>
        <p:spPr>
          <a:xfrm>
            <a:off x="4760896" y="5268458"/>
            <a:ext cx="3522709" cy="424732"/>
          </a:xfrm>
          <a:prstGeom prst="rect">
            <a:avLst/>
          </a:prstGeom>
        </p:spPr>
        <p:txBody>
          <a:bodyPr wrap="square">
            <a:spAutoFit/>
          </a:bodyPr>
          <a:lstStyle/>
          <a:p>
            <a:r>
              <a:rPr lang="en-AU" sz="1050" dirty="0"/>
              <a:t>Source: </a:t>
            </a:r>
            <a:r>
              <a:rPr lang="en-AU" sz="1050" dirty="0">
                <a:hlinkClick r:id="" action="ppaction://noaction"/>
              </a:rPr>
              <a:t>https://ethereum.stackexchange.com/</a:t>
            </a:r>
          </a:p>
          <a:p>
            <a:r>
              <a:rPr lang="en-AU" sz="1050" dirty="0">
                <a:hlinkClick r:id="" action="ppaction://noaction"/>
              </a:rPr>
              <a:t>Questions/268/ethereum-block-architecture</a:t>
            </a:r>
            <a:endParaRPr lang="en-AU" sz="1050" dirty="0"/>
          </a:p>
        </p:txBody>
      </p:sp>
      <p:sp>
        <p:nvSpPr>
          <p:cNvPr id="4" name="Slide Number Placeholder 3">
            <a:extLst>
              <a:ext uri="{FF2B5EF4-FFF2-40B4-BE49-F238E27FC236}">
                <a16:creationId xmlns:a16="http://schemas.microsoft.com/office/drawing/2014/main" id="{39FA759D-48DE-5383-626B-AA723D383984}"/>
              </a:ext>
            </a:extLst>
          </p:cNvPr>
          <p:cNvSpPr>
            <a:spLocks noGrp="1"/>
          </p:cNvSpPr>
          <p:nvPr>
            <p:ph type="sldNum" sz="quarter" idx="4"/>
          </p:nvPr>
        </p:nvSpPr>
        <p:spPr/>
        <p:txBody>
          <a:bodyPr/>
          <a:lstStyle/>
          <a:p>
            <a:fld id="{97F98C0B-273E-428A-ABCF-EBED2BA25188}" type="slidenum">
              <a:rPr lang="en-US" smtClean="0"/>
              <a:t>33</a:t>
            </a:fld>
            <a:endParaRPr lang="en-US"/>
          </a:p>
        </p:txBody>
      </p:sp>
    </p:spTree>
    <p:extLst>
      <p:ext uri="{BB962C8B-B14F-4D97-AF65-F5344CB8AC3E}">
        <p14:creationId xmlns:p14="http://schemas.microsoft.com/office/powerpoint/2010/main" val="1581296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648001" y="1272399"/>
            <a:ext cx="7911799" cy="3695843"/>
          </a:xfrm>
        </p:spPr>
        <p:txBody>
          <a:bodyPr>
            <a:normAutofit/>
          </a:bodyPr>
          <a:lstStyle/>
          <a:p>
            <a:r>
              <a:rPr lang="en-AU" noProof="0" dirty="0"/>
              <a:t>Ethereum’s inter-block time &gt; block propagation time around the globe</a:t>
            </a:r>
          </a:p>
          <a:p>
            <a:pPr lvl="2"/>
            <a:r>
              <a:rPr lang="en-AU" sz="1800" dirty="0"/>
              <a:t>Bitcoin inter-block time &gt;&gt; block propagation time around the globe</a:t>
            </a:r>
          </a:p>
          <a:p>
            <a:pPr lvl="2"/>
            <a:r>
              <a:rPr lang="en-AU" sz="1800" dirty="0"/>
              <a:t>Small block size helps to propagate faster</a:t>
            </a:r>
          </a:p>
          <a:p>
            <a:r>
              <a:rPr lang="en-AU" noProof="0" dirty="0"/>
              <a:t>Ethereum 1.0 with </a:t>
            </a:r>
            <a:r>
              <a:rPr lang="en-AU" noProof="0" dirty="0" err="1"/>
              <a:t>PoW</a:t>
            </a:r>
            <a:endParaRPr lang="en-AU" noProof="0" dirty="0"/>
          </a:p>
          <a:p>
            <a:pPr lvl="1"/>
            <a:r>
              <a:rPr lang="en-AU" sz="1800" noProof="0" dirty="0"/>
              <a:t>Multiple competing blocks were more likely</a:t>
            </a:r>
          </a:p>
          <a:p>
            <a:pPr lvl="1"/>
            <a:r>
              <a:rPr lang="en-AU" sz="1800" noProof="0" dirty="0"/>
              <a:t>GHOST (</a:t>
            </a:r>
            <a:r>
              <a:rPr lang="en-AU" sz="1800" dirty="0"/>
              <a:t>Greedy Heaviest Observed Subtree) protocol linked orphaned blocks (called uncles) to increase the weight of chain</a:t>
            </a:r>
            <a:endParaRPr lang="en-AU" sz="1800" noProof="0" dirty="0"/>
          </a:p>
          <a:p>
            <a:pPr lvl="1"/>
            <a:r>
              <a:rPr lang="en-AU" sz="1800" noProof="0" dirty="0"/>
              <a:t>Uncle block miners received 87.5% of a standard block reward</a:t>
            </a:r>
          </a:p>
          <a:p>
            <a:r>
              <a:rPr lang="en-AU" dirty="0"/>
              <a:t>Ethereum 2.0 with </a:t>
            </a:r>
            <a:r>
              <a:rPr lang="en-AU" dirty="0" err="1"/>
              <a:t>PoS</a:t>
            </a:r>
            <a:endParaRPr lang="en-AU" dirty="0"/>
          </a:p>
          <a:p>
            <a:pPr lvl="1"/>
            <a:r>
              <a:rPr lang="en-AU" sz="1800" noProof="0" dirty="0"/>
              <a:t>Only 1 validator is pseudo-randomly chosen to propose a block</a:t>
            </a:r>
          </a:p>
        </p:txBody>
      </p:sp>
      <p:sp>
        <p:nvSpPr>
          <p:cNvPr id="4" name="Title 3"/>
          <p:cNvSpPr>
            <a:spLocks noGrp="1"/>
          </p:cNvSpPr>
          <p:nvPr>
            <p:ph type="title"/>
          </p:nvPr>
        </p:nvSpPr>
        <p:spPr>
          <a:xfrm>
            <a:off x="648000" y="287999"/>
            <a:ext cx="6631640" cy="648000"/>
          </a:xfrm>
        </p:spPr>
        <p:txBody>
          <a:bodyPr/>
          <a:lstStyle/>
          <a:p>
            <a:r>
              <a:rPr lang="en-AU" dirty="0"/>
              <a:t>Ethereum Protocol</a:t>
            </a:r>
          </a:p>
        </p:txBody>
      </p:sp>
      <p:sp>
        <p:nvSpPr>
          <p:cNvPr id="2" name="Slide Number Placeholder 1">
            <a:extLst>
              <a:ext uri="{FF2B5EF4-FFF2-40B4-BE49-F238E27FC236}">
                <a16:creationId xmlns:a16="http://schemas.microsoft.com/office/drawing/2014/main" id="{05DC2D4A-D1B3-86A9-173C-ABA98ED2EAC9}"/>
              </a:ext>
            </a:extLst>
          </p:cNvPr>
          <p:cNvSpPr>
            <a:spLocks noGrp="1"/>
          </p:cNvSpPr>
          <p:nvPr>
            <p:ph type="sldNum" sz="quarter" idx="4"/>
          </p:nvPr>
        </p:nvSpPr>
        <p:spPr/>
        <p:txBody>
          <a:bodyPr/>
          <a:lstStyle/>
          <a:p>
            <a:fld id="{97F98C0B-273E-428A-ABCF-EBED2BA25188}" type="slidenum">
              <a:rPr lang="en-US" smtClean="0"/>
              <a:t>34</a:t>
            </a:fld>
            <a:endParaRPr lang="en-US"/>
          </a:p>
        </p:txBody>
      </p:sp>
    </p:spTree>
    <p:extLst>
      <p:ext uri="{BB962C8B-B14F-4D97-AF65-F5344CB8AC3E}">
        <p14:creationId xmlns:p14="http://schemas.microsoft.com/office/powerpoint/2010/main" val="947675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oupled execution and consensus clients">
            <a:extLst>
              <a:ext uri="{FF2B5EF4-FFF2-40B4-BE49-F238E27FC236}">
                <a16:creationId xmlns:a16="http://schemas.microsoft.com/office/drawing/2014/main" id="{C3EFD000-C037-CE63-17B7-302E6A3565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8064" y="1264493"/>
            <a:ext cx="3960000" cy="2600405"/>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B68C6A38-C9F7-72A7-FE72-A469B0B9A5EA}"/>
              </a:ext>
            </a:extLst>
          </p:cNvPr>
          <p:cNvSpPr>
            <a:spLocks noGrp="1"/>
          </p:cNvSpPr>
          <p:nvPr>
            <p:ph idx="1"/>
          </p:nvPr>
        </p:nvSpPr>
        <p:spPr>
          <a:xfrm>
            <a:off x="647700" y="1273175"/>
            <a:ext cx="4652583" cy="3962372"/>
          </a:xfrm>
        </p:spPr>
        <p:txBody>
          <a:bodyPr>
            <a:normAutofit lnSpcReduction="10000"/>
          </a:bodyPr>
          <a:lstStyle/>
          <a:p>
            <a:r>
              <a:rPr lang="en-AU" dirty="0"/>
              <a:t>Client – Implementation of Ethereum that verifies data against protocol rules</a:t>
            </a:r>
          </a:p>
          <a:p>
            <a:r>
              <a:rPr lang="en-AU" dirty="0"/>
              <a:t>Node – Instance of Ethereum client software that is connected to others</a:t>
            </a:r>
          </a:p>
          <a:p>
            <a:r>
              <a:rPr lang="en-AU" dirty="0"/>
              <a:t>Ethereum 1.0</a:t>
            </a:r>
          </a:p>
          <a:p>
            <a:pPr lvl="1"/>
            <a:r>
              <a:rPr lang="en-AU" sz="1800" dirty="0"/>
              <a:t>Single client for TX execution &amp; consensus</a:t>
            </a:r>
          </a:p>
          <a:p>
            <a:r>
              <a:rPr lang="en-AU" dirty="0"/>
              <a:t>Ethereum 2.0</a:t>
            </a:r>
          </a:p>
          <a:p>
            <a:pPr lvl="1"/>
            <a:r>
              <a:rPr lang="en-AU" sz="1800" dirty="0"/>
              <a:t>Execution client (aka Execution Engine, EL client, or Eth1 client) – Execute TXs &amp; hold world state</a:t>
            </a:r>
          </a:p>
          <a:p>
            <a:pPr lvl="1"/>
            <a:r>
              <a:rPr lang="en-AU" sz="1800" dirty="0"/>
              <a:t>Consensus client (aka Beacon Node, CL client, or Eth2 client) – Implements </a:t>
            </a:r>
            <a:r>
              <a:rPr lang="en-AU" sz="1800" dirty="0" err="1"/>
              <a:t>PoS</a:t>
            </a:r>
            <a:r>
              <a:rPr lang="en-AU" sz="1800" dirty="0"/>
              <a:t> consensus</a:t>
            </a:r>
          </a:p>
        </p:txBody>
      </p:sp>
      <p:sp>
        <p:nvSpPr>
          <p:cNvPr id="3" name="Title 2">
            <a:extLst>
              <a:ext uri="{FF2B5EF4-FFF2-40B4-BE49-F238E27FC236}">
                <a16:creationId xmlns:a16="http://schemas.microsoft.com/office/drawing/2014/main" id="{F130570F-65B6-1495-3E4A-49CBF1DE747A}"/>
              </a:ext>
            </a:extLst>
          </p:cNvPr>
          <p:cNvSpPr>
            <a:spLocks noGrp="1"/>
          </p:cNvSpPr>
          <p:nvPr>
            <p:ph type="title"/>
          </p:nvPr>
        </p:nvSpPr>
        <p:spPr>
          <a:xfrm>
            <a:off x="648000" y="287999"/>
            <a:ext cx="6631640" cy="648000"/>
          </a:xfrm>
        </p:spPr>
        <p:txBody>
          <a:bodyPr/>
          <a:lstStyle/>
          <a:p>
            <a:r>
              <a:rPr lang="en-AU" dirty="0"/>
              <a:t>Ethereum Client &amp; Nodes</a:t>
            </a:r>
          </a:p>
        </p:txBody>
      </p:sp>
      <p:sp>
        <p:nvSpPr>
          <p:cNvPr id="6" name="TextBox 5">
            <a:extLst>
              <a:ext uri="{FF2B5EF4-FFF2-40B4-BE49-F238E27FC236}">
                <a16:creationId xmlns:a16="http://schemas.microsoft.com/office/drawing/2014/main" id="{E2CBE080-0BF8-EB3F-4671-A42CB914B7CC}"/>
              </a:ext>
            </a:extLst>
          </p:cNvPr>
          <p:cNvSpPr txBox="1"/>
          <p:nvPr/>
        </p:nvSpPr>
        <p:spPr>
          <a:xfrm>
            <a:off x="5512696" y="3845868"/>
            <a:ext cx="3241180" cy="307777"/>
          </a:xfrm>
          <a:prstGeom prst="rect">
            <a:avLst/>
          </a:prstGeom>
          <a:noFill/>
        </p:spPr>
        <p:txBody>
          <a:bodyPr wrap="square">
            <a:spAutoFit/>
          </a:bodyPr>
          <a:lstStyle/>
          <a:p>
            <a:r>
              <a:rPr lang="en-AU" sz="1400" dirty="0"/>
              <a:t>Source: </a:t>
            </a:r>
            <a:r>
              <a:rPr lang="en-AU" sz="1400" dirty="0">
                <a:hlinkClick r:id="rId4"/>
              </a:rPr>
              <a:t>Nodes and clients | ethereum.org</a:t>
            </a:r>
            <a:endParaRPr lang="en-AU" sz="1400" dirty="0"/>
          </a:p>
        </p:txBody>
      </p:sp>
      <p:sp>
        <p:nvSpPr>
          <p:cNvPr id="5" name="Slide Number Placeholder 4">
            <a:extLst>
              <a:ext uri="{FF2B5EF4-FFF2-40B4-BE49-F238E27FC236}">
                <a16:creationId xmlns:a16="http://schemas.microsoft.com/office/drawing/2014/main" id="{65417759-E993-A40E-C943-065192A4FAB9}"/>
              </a:ext>
            </a:extLst>
          </p:cNvPr>
          <p:cNvSpPr>
            <a:spLocks noGrp="1"/>
          </p:cNvSpPr>
          <p:nvPr>
            <p:ph type="sldNum" sz="quarter" idx="4"/>
          </p:nvPr>
        </p:nvSpPr>
        <p:spPr/>
        <p:txBody>
          <a:bodyPr/>
          <a:lstStyle/>
          <a:p>
            <a:fld id="{97F98C0B-273E-428A-ABCF-EBED2BA25188}" type="slidenum">
              <a:rPr lang="en-US" smtClean="0"/>
              <a:t>35</a:t>
            </a:fld>
            <a:endParaRPr lang="en-US"/>
          </a:p>
        </p:txBody>
      </p:sp>
    </p:spTree>
    <p:extLst>
      <p:ext uri="{BB962C8B-B14F-4D97-AF65-F5344CB8AC3E}">
        <p14:creationId xmlns:p14="http://schemas.microsoft.com/office/powerpoint/2010/main" val="17400552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B592F80-FA0C-4863-9225-651F30A2A2AB}"/>
              </a:ext>
            </a:extLst>
          </p:cNvPr>
          <p:cNvSpPr>
            <a:spLocks noGrp="1"/>
          </p:cNvSpPr>
          <p:nvPr>
            <p:ph idx="1"/>
          </p:nvPr>
        </p:nvSpPr>
        <p:spPr>
          <a:xfrm>
            <a:off x="648001" y="1272399"/>
            <a:ext cx="7911799" cy="3695843"/>
          </a:xfrm>
        </p:spPr>
        <p:txBody>
          <a:bodyPr>
            <a:normAutofit/>
          </a:bodyPr>
          <a:lstStyle/>
          <a:p>
            <a:pPr marL="0" indent="0">
              <a:buNone/>
            </a:pPr>
            <a:r>
              <a:rPr lang="en-AU" dirty="0"/>
              <a:t>Mark True or False for each the following statements about a Bitcoin &amp; Ethereum</a:t>
            </a:r>
          </a:p>
        </p:txBody>
      </p:sp>
      <p:sp>
        <p:nvSpPr>
          <p:cNvPr id="3" name="Title 2">
            <a:extLst>
              <a:ext uri="{FF2B5EF4-FFF2-40B4-BE49-F238E27FC236}">
                <a16:creationId xmlns:a16="http://schemas.microsoft.com/office/drawing/2014/main" id="{C4E1C189-48C5-47E1-91D6-E6FC81927951}"/>
              </a:ext>
            </a:extLst>
          </p:cNvPr>
          <p:cNvSpPr>
            <a:spLocks noGrp="1"/>
          </p:cNvSpPr>
          <p:nvPr>
            <p:ph type="title"/>
          </p:nvPr>
        </p:nvSpPr>
        <p:spPr>
          <a:xfrm>
            <a:off x="648000" y="287999"/>
            <a:ext cx="6631640" cy="648000"/>
          </a:xfrm>
        </p:spPr>
        <p:txBody>
          <a:bodyPr/>
          <a:lstStyle/>
          <a:p>
            <a:r>
              <a:rPr lang="en-AU" dirty="0"/>
              <a:t>Question</a:t>
            </a:r>
          </a:p>
        </p:txBody>
      </p:sp>
      <p:graphicFrame>
        <p:nvGraphicFramePr>
          <p:cNvPr id="6" name="Table 6">
            <a:extLst>
              <a:ext uri="{FF2B5EF4-FFF2-40B4-BE49-F238E27FC236}">
                <a16:creationId xmlns:a16="http://schemas.microsoft.com/office/drawing/2014/main" id="{C2E6979F-A84A-4B74-8A98-9DAC14E0A9F1}"/>
              </a:ext>
            </a:extLst>
          </p:cNvPr>
          <p:cNvGraphicFramePr>
            <a:graphicFrameLocks noGrp="1"/>
          </p:cNvGraphicFramePr>
          <p:nvPr/>
        </p:nvGraphicFramePr>
        <p:xfrm>
          <a:off x="781121" y="2019425"/>
          <a:ext cx="7581758" cy="2331720"/>
        </p:xfrm>
        <a:graphic>
          <a:graphicData uri="http://schemas.openxmlformats.org/drawingml/2006/table">
            <a:tbl>
              <a:tblPr firstRow="1" bandRow="1">
                <a:tableStyleId>{5C22544A-7EE6-4342-B048-85BDC9FD1C3A}</a:tableStyleId>
              </a:tblPr>
              <a:tblGrid>
                <a:gridCol w="6156000">
                  <a:extLst>
                    <a:ext uri="{9D8B030D-6E8A-4147-A177-3AD203B41FA5}">
                      <a16:colId xmlns:a16="http://schemas.microsoft.com/office/drawing/2014/main" val="1782155876"/>
                    </a:ext>
                  </a:extLst>
                </a:gridCol>
                <a:gridCol w="712958">
                  <a:extLst>
                    <a:ext uri="{9D8B030D-6E8A-4147-A177-3AD203B41FA5}">
                      <a16:colId xmlns:a16="http://schemas.microsoft.com/office/drawing/2014/main" val="2823428764"/>
                    </a:ext>
                  </a:extLst>
                </a:gridCol>
                <a:gridCol w="712800">
                  <a:extLst>
                    <a:ext uri="{9D8B030D-6E8A-4147-A177-3AD203B41FA5}">
                      <a16:colId xmlns:a16="http://schemas.microsoft.com/office/drawing/2014/main" val="1035594307"/>
                    </a:ext>
                  </a:extLst>
                </a:gridCol>
              </a:tblGrid>
              <a:tr h="333756">
                <a:tc>
                  <a:txBody>
                    <a:bodyPr/>
                    <a:lstStyle/>
                    <a:p>
                      <a:endParaRPr lang="en-AU" sz="1800" dirty="0"/>
                    </a:p>
                  </a:txBody>
                  <a:tcPr marL="82296" marR="82296" marT="41148" marB="41148"/>
                </a:tc>
                <a:tc>
                  <a:txBody>
                    <a:bodyPr/>
                    <a:lstStyle/>
                    <a:p>
                      <a:pPr algn="ctr"/>
                      <a:r>
                        <a:rPr lang="en-AU" sz="1800" dirty="0"/>
                        <a:t>True</a:t>
                      </a:r>
                    </a:p>
                  </a:txBody>
                  <a:tcPr marL="82296" marR="82296" marT="41148" marB="41148"/>
                </a:tc>
                <a:tc>
                  <a:txBody>
                    <a:bodyPr/>
                    <a:lstStyle/>
                    <a:p>
                      <a:pPr algn="ctr"/>
                      <a:r>
                        <a:rPr lang="en-AU" sz="1800" dirty="0"/>
                        <a:t>False</a:t>
                      </a:r>
                    </a:p>
                  </a:txBody>
                  <a:tcPr marL="82296" marR="82296" marT="41148" marB="41148"/>
                </a:tc>
                <a:extLst>
                  <a:ext uri="{0D108BD9-81ED-4DB2-BD59-A6C34878D82A}">
                    <a16:rowId xmlns:a16="http://schemas.microsoft.com/office/drawing/2014/main" val="1986046296"/>
                  </a:ext>
                </a:extLst>
              </a:tr>
              <a:tr h="333756">
                <a:tc>
                  <a:txBody>
                    <a:bodyPr/>
                    <a:lstStyle/>
                    <a:p>
                      <a:r>
                        <a:rPr lang="en-AU" sz="1800" dirty="0"/>
                        <a:t>Immutability in Bitcoin is probabilistic</a:t>
                      </a:r>
                    </a:p>
                  </a:txBody>
                  <a:tcPr marL="82296" marR="82296" marT="41148" marB="41148"/>
                </a:tc>
                <a:tc>
                  <a:txBody>
                    <a:bodyPr/>
                    <a:lstStyle/>
                    <a:p>
                      <a:pPr algn="ctr"/>
                      <a:endParaRPr lang="en-AU" sz="1800" b="1" dirty="0">
                        <a:solidFill>
                          <a:srgbClr val="00B050"/>
                        </a:solidFill>
                      </a:endParaRPr>
                    </a:p>
                  </a:txBody>
                  <a:tcPr marL="82296" marR="82296" marT="41148" marB="41148"/>
                </a:tc>
                <a:tc>
                  <a:txBody>
                    <a:bodyPr/>
                    <a:lstStyle/>
                    <a:p>
                      <a:pPr algn="ctr"/>
                      <a:endParaRPr lang="en-AU" sz="1800" b="1" dirty="0">
                        <a:solidFill>
                          <a:srgbClr val="00B050"/>
                        </a:solidFill>
                      </a:endParaRPr>
                    </a:p>
                  </a:txBody>
                  <a:tcPr marL="82296" marR="82296" marT="41148" marB="41148"/>
                </a:tc>
                <a:extLst>
                  <a:ext uri="{0D108BD9-81ED-4DB2-BD59-A6C34878D82A}">
                    <a16:rowId xmlns:a16="http://schemas.microsoft.com/office/drawing/2014/main" val="3229766117"/>
                  </a:ext>
                </a:extLst>
              </a:tr>
              <a:tr h="576072">
                <a:tc>
                  <a:txBody>
                    <a:bodyPr/>
                    <a:lstStyle/>
                    <a:p>
                      <a:r>
                        <a:rPr lang="en-AU" sz="1800" dirty="0"/>
                        <a:t>Bitcoin uses account-balance model to keep track of assets while Ethereum uses UTXOs</a:t>
                      </a:r>
                    </a:p>
                  </a:txBody>
                  <a:tcPr marL="82296" marR="82296" marT="41148" marB="41148"/>
                </a:tc>
                <a:tc>
                  <a:txBody>
                    <a:bodyPr/>
                    <a:lstStyle/>
                    <a:p>
                      <a:pPr algn="ctr"/>
                      <a:endParaRPr lang="en-AU" sz="1800" b="1" dirty="0">
                        <a:solidFill>
                          <a:srgbClr val="00B050"/>
                        </a:solidFill>
                      </a:endParaRPr>
                    </a:p>
                  </a:txBody>
                  <a:tcPr marL="82296" marR="82296" marT="41148" marB="41148"/>
                </a:tc>
                <a:tc>
                  <a:txBody>
                    <a:bodyPr/>
                    <a:lstStyle/>
                    <a:p>
                      <a:pPr algn="ctr"/>
                      <a:endParaRPr lang="en-AU" sz="1800" b="1" dirty="0">
                        <a:solidFill>
                          <a:srgbClr val="00B050"/>
                        </a:solidFill>
                      </a:endParaRPr>
                    </a:p>
                  </a:txBody>
                  <a:tcPr marL="82296" marR="82296" marT="41148" marB="41148"/>
                </a:tc>
                <a:extLst>
                  <a:ext uri="{0D108BD9-81ED-4DB2-BD59-A6C34878D82A}">
                    <a16:rowId xmlns:a16="http://schemas.microsoft.com/office/drawing/2014/main" val="425814248"/>
                  </a:ext>
                </a:extLst>
              </a:tr>
              <a:tr h="5760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t>Even through a TX got included in a block, it may eventually get dropped</a:t>
                      </a:r>
                    </a:p>
                  </a:txBody>
                  <a:tcPr marL="82296" marR="82296" marT="41148" marB="41148"/>
                </a:tc>
                <a:tc>
                  <a:txBody>
                    <a:bodyPr/>
                    <a:lstStyle/>
                    <a:p>
                      <a:pPr algn="ctr"/>
                      <a:endParaRPr lang="en-AU" sz="1800" b="1" dirty="0">
                        <a:solidFill>
                          <a:srgbClr val="00B050"/>
                        </a:solidFill>
                      </a:endParaRPr>
                    </a:p>
                  </a:txBody>
                  <a:tcPr marL="82296" marR="82296" marT="41148" marB="41148"/>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AU" sz="1800" b="1" dirty="0">
                        <a:solidFill>
                          <a:srgbClr val="00B050"/>
                        </a:solidFill>
                      </a:endParaRPr>
                    </a:p>
                  </a:txBody>
                  <a:tcPr marL="82296" marR="82296" marT="41148" marB="41148"/>
                </a:tc>
                <a:extLst>
                  <a:ext uri="{0D108BD9-81ED-4DB2-BD59-A6C34878D82A}">
                    <a16:rowId xmlns:a16="http://schemas.microsoft.com/office/drawing/2014/main" val="76076633"/>
                  </a:ext>
                </a:extLst>
              </a:tr>
              <a:tr h="33375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t>Compared to Bitcoin, throughput of Ethereum is higher</a:t>
                      </a:r>
                    </a:p>
                  </a:txBody>
                  <a:tcPr marL="82296" marR="82296" marT="41148" marB="41148"/>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AU" sz="1800" b="1" dirty="0">
                        <a:solidFill>
                          <a:srgbClr val="00B050"/>
                        </a:solidFill>
                      </a:endParaRPr>
                    </a:p>
                  </a:txBody>
                  <a:tcPr marL="82296" marR="82296" marT="41148" marB="41148"/>
                </a:tc>
                <a:tc>
                  <a:txBody>
                    <a:bodyPr/>
                    <a:lstStyle/>
                    <a:p>
                      <a:pPr algn="ctr"/>
                      <a:endParaRPr lang="en-AU" sz="1800" b="1" dirty="0">
                        <a:solidFill>
                          <a:srgbClr val="00B050"/>
                        </a:solidFill>
                      </a:endParaRPr>
                    </a:p>
                  </a:txBody>
                  <a:tcPr marL="82296" marR="82296" marT="41148" marB="41148"/>
                </a:tc>
                <a:extLst>
                  <a:ext uri="{0D108BD9-81ED-4DB2-BD59-A6C34878D82A}">
                    <a16:rowId xmlns:a16="http://schemas.microsoft.com/office/drawing/2014/main" val="3637828416"/>
                  </a:ext>
                </a:extLst>
              </a:tr>
            </a:tbl>
          </a:graphicData>
        </a:graphic>
      </p:graphicFrame>
      <p:sp>
        <p:nvSpPr>
          <p:cNvPr id="8" name="Rectangle 7">
            <a:extLst>
              <a:ext uri="{FF2B5EF4-FFF2-40B4-BE49-F238E27FC236}">
                <a16:creationId xmlns:a16="http://schemas.microsoft.com/office/drawing/2014/main" id="{47FFB6E9-0DD9-4AF8-96A9-059ACDEEA544}"/>
              </a:ext>
            </a:extLst>
          </p:cNvPr>
          <p:cNvSpPr/>
          <p:nvPr/>
        </p:nvSpPr>
        <p:spPr>
          <a:xfrm>
            <a:off x="7099224" y="2371852"/>
            <a:ext cx="322524" cy="308418"/>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9" name="Rectangle 8">
            <a:extLst>
              <a:ext uri="{FF2B5EF4-FFF2-40B4-BE49-F238E27FC236}">
                <a16:creationId xmlns:a16="http://schemas.microsoft.com/office/drawing/2014/main" id="{99B2A952-605D-4369-9550-3C9A6365C50C}"/>
              </a:ext>
            </a:extLst>
          </p:cNvPr>
          <p:cNvSpPr/>
          <p:nvPr/>
        </p:nvSpPr>
        <p:spPr>
          <a:xfrm>
            <a:off x="7812104" y="2929508"/>
            <a:ext cx="322524" cy="308418"/>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11" name="Rectangle 10">
            <a:extLst>
              <a:ext uri="{FF2B5EF4-FFF2-40B4-BE49-F238E27FC236}">
                <a16:creationId xmlns:a16="http://schemas.microsoft.com/office/drawing/2014/main" id="{74B2B7C5-CB9F-4046-B710-85AD6678F0D1}"/>
              </a:ext>
            </a:extLst>
          </p:cNvPr>
          <p:cNvSpPr/>
          <p:nvPr/>
        </p:nvSpPr>
        <p:spPr>
          <a:xfrm>
            <a:off x="7135931" y="3495658"/>
            <a:ext cx="322524" cy="308418"/>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12" name="Rectangle 11">
            <a:extLst>
              <a:ext uri="{FF2B5EF4-FFF2-40B4-BE49-F238E27FC236}">
                <a16:creationId xmlns:a16="http://schemas.microsoft.com/office/drawing/2014/main" id="{A7295C8A-533C-4D56-BC25-BDDB121E49AC}"/>
              </a:ext>
            </a:extLst>
          </p:cNvPr>
          <p:cNvSpPr/>
          <p:nvPr/>
        </p:nvSpPr>
        <p:spPr>
          <a:xfrm>
            <a:off x="7099224" y="4018901"/>
            <a:ext cx="322524" cy="308418"/>
          </a:xfrm>
          <a:prstGeom prst="rect">
            <a:avLst/>
          </a:prstGeom>
        </p:spPr>
        <p:txBody>
          <a:bodyPr wrap="none">
            <a:spAutoFit/>
          </a:bodyPr>
          <a:lstStyle/>
          <a:p>
            <a:pPr algn="ctr"/>
            <a:r>
              <a:rPr lang="en-AU" b="1" dirty="0">
                <a:solidFill>
                  <a:srgbClr val="00B050"/>
                </a:solidFill>
                <a:latin typeface="Segoe UI Symbol" panose="020B0502040204020203" pitchFamily="34" charset="0"/>
                <a:ea typeface="Segoe UI Symbol" panose="020B0502040204020203" pitchFamily="34" charset="0"/>
              </a:rPr>
              <a:t>✓</a:t>
            </a:r>
            <a:endParaRPr lang="en-AU" b="1" dirty="0">
              <a:solidFill>
                <a:srgbClr val="00B050"/>
              </a:solidFill>
            </a:endParaRPr>
          </a:p>
        </p:txBody>
      </p:sp>
      <p:sp>
        <p:nvSpPr>
          <p:cNvPr id="4" name="Slide Number Placeholder 3">
            <a:extLst>
              <a:ext uri="{FF2B5EF4-FFF2-40B4-BE49-F238E27FC236}">
                <a16:creationId xmlns:a16="http://schemas.microsoft.com/office/drawing/2014/main" id="{431FA079-C451-F081-A0F9-82C9D62E6AFC}"/>
              </a:ext>
            </a:extLst>
          </p:cNvPr>
          <p:cNvSpPr>
            <a:spLocks noGrp="1"/>
          </p:cNvSpPr>
          <p:nvPr>
            <p:ph type="sldNum" sz="quarter" idx="4"/>
          </p:nvPr>
        </p:nvSpPr>
        <p:spPr/>
        <p:txBody>
          <a:bodyPr/>
          <a:lstStyle/>
          <a:p>
            <a:fld id="{97F98C0B-273E-428A-ABCF-EBED2BA25188}" type="slidenum">
              <a:rPr lang="en-US" smtClean="0"/>
              <a:t>36</a:t>
            </a:fld>
            <a:endParaRPr lang="en-US"/>
          </a:p>
        </p:txBody>
      </p:sp>
    </p:spTree>
    <p:extLst>
      <p:ext uri="{BB962C8B-B14F-4D97-AF65-F5344CB8AC3E}">
        <p14:creationId xmlns:p14="http://schemas.microsoft.com/office/powerpoint/2010/main" val="564509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p:bldP spid="1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72480FFD-97FA-4989-BB87-60857341FF1F}"/>
              </a:ext>
            </a:extLst>
          </p:cNvPr>
          <p:cNvSpPr>
            <a:spLocks noGrp="1"/>
          </p:cNvSpPr>
          <p:nvPr>
            <p:ph idx="1"/>
          </p:nvPr>
        </p:nvSpPr>
        <p:spPr>
          <a:xfrm>
            <a:off x="648000" y="1273324"/>
            <a:ext cx="6516288" cy="3893989"/>
          </a:xfrm>
        </p:spPr>
        <p:txBody>
          <a:bodyPr>
            <a:normAutofit lnSpcReduction="10000"/>
          </a:bodyPr>
          <a:lstStyle/>
          <a:p>
            <a:r>
              <a:rPr lang="en-US" dirty="0"/>
              <a:t>An umbrella project of a set of open-source blockchains &amp; related tools</a:t>
            </a:r>
          </a:p>
          <a:p>
            <a:pPr lvl="1"/>
            <a:r>
              <a:rPr lang="en-US" sz="1800" dirty="0"/>
              <a:t>Global collaboration, hosted by Linux Foundation since Dec. 2015</a:t>
            </a:r>
          </a:p>
          <a:p>
            <a:r>
              <a:rPr lang="en-US" dirty="0"/>
              <a:t>Hyperledger Fabric is an enterprise blockchain framework</a:t>
            </a:r>
          </a:p>
          <a:p>
            <a:pPr lvl="1"/>
            <a:r>
              <a:rPr lang="en-US" sz="1800" dirty="0"/>
              <a:t>Private &amp; permissioned blockchain</a:t>
            </a:r>
          </a:p>
          <a:p>
            <a:pPr lvl="1"/>
            <a:r>
              <a:rPr lang="en-US" sz="1800" dirty="0"/>
              <a:t>Modular architecture, e.g., can change consensus algorithm</a:t>
            </a:r>
          </a:p>
          <a:p>
            <a:pPr lvl="1"/>
            <a:r>
              <a:rPr lang="en-US" sz="1800" dirty="0"/>
              <a:t>Smart contracts are called “Chaincode” – </a:t>
            </a:r>
            <a:r>
              <a:rPr lang="en-AU" sz="1800" dirty="0"/>
              <a:t>Go, node.js, or Java</a:t>
            </a:r>
            <a:endParaRPr lang="en-US" sz="1800" dirty="0"/>
          </a:p>
          <a:p>
            <a:r>
              <a:rPr lang="en-US" dirty="0"/>
              <a:t>No concept of TX fee</a:t>
            </a:r>
          </a:p>
          <a:p>
            <a:r>
              <a:rPr lang="en-US" dirty="0"/>
              <a:t>Can achieve much higher TX throughput with low latency</a:t>
            </a:r>
          </a:p>
          <a:p>
            <a:pPr lvl="1"/>
            <a:r>
              <a:rPr lang="en-US" sz="1800" dirty="0"/>
              <a:t>1,000+ public TXs or 500+ private TXs per second</a:t>
            </a:r>
          </a:p>
        </p:txBody>
      </p:sp>
      <p:sp>
        <p:nvSpPr>
          <p:cNvPr id="6" name="Title 5">
            <a:extLst>
              <a:ext uri="{FF2B5EF4-FFF2-40B4-BE49-F238E27FC236}">
                <a16:creationId xmlns:a16="http://schemas.microsoft.com/office/drawing/2014/main" id="{6CEC6DEA-CCFF-4374-BBD7-C316E89551A3}"/>
              </a:ext>
            </a:extLst>
          </p:cNvPr>
          <p:cNvSpPr>
            <a:spLocks noGrp="1"/>
          </p:cNvSpPr>
          <p:nvPr>
            <p:ph type="title"/>
          </p:nvPr>
        </p:nvSpPr>
        <p:spPr/>
        <p:txBody>
          <a:bodyPr/>
          <a:lstStyle/>
          <a:p>
            <a:r>
              <a:rPr lang="en-AU" dirty="0"/>
              <a:t>Hyperledger</a:t>
            </a:r>
          </a:p>
        </p:txBody>
      </p:sp>
      <p:pic>
        <p:nvPicPr>
          <p:cNvPr id="8" name="Picture 8" descr="See the source image">
            <a:extLst>
              <a:ext uri="{FF2B5EF4-FFF2-40B4-BE49-F238E27FC236}">
                <a16:creationId xmlns:a16="http://schemas.microsoft.com/office/drawing/2014/main" id="{D1AEB450-318D-45C9-A28C-7FD1C11101FA}"/>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8500" r="19288"/>
          <a:stretch/>
        </p:blipFill>
        <p:spPr bwMode="auto">
          <a:xfrm>
            <a:off x="7253468" y="1107100"/>
            <a:ext cx="1620000" cy="79205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8A7B6948-7419-06E3-1740-EDC68B9F30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81468" y="2005265"/>
            <a:ext cx="1764000" cy="491529"/>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C8C77825-13FC-223A-D08A-E0D8F9B200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63468" y="2691915"/>
            <a:ext cx="1800000" cy="569906"/>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a:extLst>
              <a:ext uri="{FF2B5EF4-FFF2-40B4-BE49-F238E27FC236}">
                <a16:creationId xmlns:a16="http://schemas.microsoft.com/office/drawing/2014/main" id="{3FBEEDDA-3F12-B3DD-9B95-AF961EA6308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63468" y="3440759"/>
            <a:ext cx="1800000" cy="504000"/>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a:extLst>
              <a:ext uri="{FF2B5EF4-FFF2-40B4-BE49-F238E27FC236}">
                <a16:creationId xmlns:a16="http://schemas.microsoft.com/office/drawing/2014/main" id="{FD060825-676B-F433-3ADF-92FEBBF8B10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63468" y="4131789"/>
            <a:ext cx="1800000" cy="504000"/>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a:extLst>
              <a:ext uri="{FF2B5EF4-FFF2-40B4-BE49-F238E27FC236}">
                <a16:creationId xmlns:a16="http://schemas.microsoft.com/office/drawing/2014/main" id="{D36506EB-5632-BFFA-57EB-3F4559CF76B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163468" y="4839004"/>
            <a:ext cx="1800000" cy="389062"/>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70CAD5F3-F62F-9753-A021-C24209E54CB7}"/>
              </a:ext>
            </a:extLst>
          </p:cNvPr>
          <p:cNvSpPr>
            <a:spLocks noGrp="1"/>
          </p:cNvSpPr>
          <p:nvPr>
            <p:ph type="sldNum" sz="quarter" idx="4"/>
          </p:nvPr>
        </p:nvSpPr>
        <p:spPr/>
        <p:txBody>
          <a:bodyPr/>
          <a:lstStyle/>
          <a:p>
            <a:fld id="{97F98C0B-273E-428A-ABCF-EBED2BA25188}" type="slidenum">
              <a:rPr lang="en-US" smtClean="0"/>
              <a:t>37</a:t>
            </a:fld>
            <a:endParaRPr lang="en-US"/>
          </a:p>
        </p:txBody>
      </p:sp>
    </p:spTree>
    <p:extLst>
      <p:ext uri="{BB962C8B-B14F-4D97-AF65-F5344CB8AC3E}">
        <p14:creationId xmlns:p14="http://schemas.microsoft.com/office/powerpoint/2010/main" val="24561880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ledger.blockchain">
            <a:extLst>
              <a:ext uri="{FF2B5EF4-FFF2-40B4-BE49-F238E27FC236}">
                <a16:creationId xmlns:a16="http://schemas.microsoft.com/office/drawing/2014/main" id="{3CA971C2-3B3E-4308-AC39-F3D6E2F3ED6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7861" b="8806"/>
          <a:stretch/>
        </p:blipFill>
        <p:spPr bwMode="auto">
          <a:xfrm>
            <a:off x="294058" y="1273324"/>
            <a:ext cx="5234483" cy="1944000"/>
          </a:xfrm>
          <a:prstGeom prst="rect">
            <a:avLst/>
          </a:prstGeom>
          <a:noFill/>
          <a:extLst>
            <a:ext uri="{909E8E84-426E-40dd-AFC4-6F175D3DCCD1}">
              <a14:hiddenFill xmlns:a14="http://schemas.microsoft.com/office/drawing/2010/main" xmlns="">
                <a:solidFill>
                  <a:srgbClr val="FFFFFF"/>
                </a:solidFill>
              </a14:hiddenFill>
            </a:ext>
          </a:extLst>
        </p:spPr>
      </p:pic>
      <p:sp>
        <p:nvSpPr>
          <p:cNvPr id="7" name="Title 6">
            <a:extLst>
              <a:ext uri="{FF2B5EF4-FFF2-40B4-BE49-F238E27FC236}">
                <a16:creationId xmlns:a16="http://schemas.microsoft.com/office/drawing/2014/main" id="{3072C6BC-93DC-41E3-BDCB-407E02000701}"/>
              </a:ext>
            </a:extLst>
          </p:cNvPr>
          <p:cNvSpPr>
            <a:spLocks noGrp="1"/>
          </p:cNvSpPr>
          <p:nvPr>
            <p:ph type="title"/>
          </p:nvPr>
        </p:nvSpPr>
        <p:spPr/>
        <p:txBody>
          <a:bodyPr>
            <a:normAutofit/>
          </a:bodyPr>
          <a:lstStyle/>
          <a:p>
            <a:r>
              <a:rPr lang="en-US" dirty="0"/>
              <a:t>Hyperledger Fabric – Transactions &amp; Blocks</a:t>
            </a:r>
            <a:endParaRPr lang="en-AU" dirty="0"/>
          </a:p>
        </p:txBody>
      </p:sp>
      <p:pic>
        <p:nvPicPr>
          <p:cNvPr id="4098" name="Picture 2" descr="ledger.transaction">
            <a:extLst>
              <a:ext uri="{FF2B5EF4-FFF2-40B4-BE49-F238E27FC236}">
                <a16:creationId xmlns:a16="http://schemas.microsoft.com/office/drawing/2014/main" id="{4A5AFFB7-8313-4240-884E-3B4796516B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87825" y="3371570"/>
            <a:ext cx="4350099" cy="1944000"/>
          </a:xfrm>
          <a:prstGeom prst="rect">
            <a:avLst/>
          </a:prstGeom>
          <a:noFill/>
          <a:extLst>
            <a:ext uri="{909E8E84-426E-40dd-AFC4-6F175D3DCCD1}">
              <a14:hiddenFill xmlns:a14="http://schemas.microsoft.com/office/drawing/2010/main" xmlns="">
                <a:solidFill>
                  <a:srgbClr val="FFFFFF"/>
                </a:solidFill>
              </a14:hiddenFill>
            </a:ext>
          </a:extLst>
        </p:spPr>
      </p:pic>
      <p:pic>
        <p:nvPicPr>
          <p:cNvPr id="4102" name="Picture 6" descr="ledger.ledger">
            <a:extLst>
              <a:ext uri="{FF2B5EF4-FFF2-40B4-BE49-F238E27FC236}">
                <a16:creationId xmlns:a16="http://schemas.microsoft.com/office/drawing/2014/main" id="{B3EB8E12-4FE3-47EC-90BE-15991F5A0A39}"/>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65763" t="8146" r="5509" b="8767"/>
          <a:stretch/>
        </p:blipFill>
        <p:spPr bwMode="auto">
          <a:xfrm>
            <a:off x="7409783" y="2867396"/>
            <a:ext cx="1440160" cy="1869233"/>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angle 8">
            <a:extLst>
              <a:ext uri="{FF2B5EF4-FFF2-40B4-BE49-F238E27FC236}">
                <a16:creationId xmlns:a16="http://schemas.microsoft.com/office/drawing/2014/main" id="{F464D261-6177-4906-B9F8-94D14DE91D9E}"/>
              </a:ext>
            </a:extLst>
          </p:cNvPr>
          <p:cNvSpPr/>
          <p:nvPr/>
        </p:nvSpPr>
        <p:spPr>
          <a:xfrm>
            <a:off x="274354" y="4225652"/>
            <a:ext cx="2353431" cy="738664"/>
          </a:xfrm>
          <a:prstGeom prst="rect">
            <a:avLst/>
          </a:prstGeom>
        </p:spPr>
        <p:txBody>
          <a:bodyPr wrap="square">
            <a:spAutoFit/>
          </a:bodyPr>
          <a:lstStyle/>
          <a:p>
            <a:r>
              <a:rPr lang="en-AU" sz="1400" dirty="0"/>
              <a:t>Source: </a:t>
            </a:r>
            <a:r>
              <a:rPr lang="en-AU" sz="1400" dirty="0">
                <a:hlinkClick r:id="rId6"/>
              </a:rPr>
              <a:t>https://hyperledger-fabric.readthedocs.io/en/release-2.0/ledger/ledger.html</a:t>
            </a:r>
            <a:endParaRPr lang="en-AU" sz="1400" dirty="0"/>
          </a:p>
        </p:txBody>
      </p:sp>
      <p:sp>
        <p:nvSpPr>
          <p:cNvPr id="3" name="Slide Number Placeholder 2">
            <a:extLst>
              <a:ext uri="{FF2B5EF4-FFF2-40B4-BE49-F238E27FC236}">
                <a16:creationId xmlns:a16="http://schemas.microsoft.com/office/drawing/2014/main" id="{80A8BBAF-5C39-B636-D8CB-362E263AEAA3}"/>
              </a:ext>
            </a:extLst>
          </p:cNvPr>
          <p:cNvSpPr>
            <a:spLocks noGrp="1"/>
          </p:cNvSpPr>
          <p:nvPr>
            <p:ph type="sldNum" sz="quarter" idx="4"/>
          </p:nvPr>
        </p:nvSpPr>
        <p:spPr/>
        <p:txBody>
          <a:bodyPr/>
          <a:lstStyle/>
          <a:p>
            <a:fld id="{97F98C0B-273E-428A-ABCF-EBED2BA25188}" type="slidenum">
              <a:rPr lang="en-US" smtClean="0"/>
              <a:t>38</a:t>
            </a:fld>
            <a:endParaRPr lang="en-US"/>
          </a:p>
        </p:txBody>
      </p:sp>
    </p:spTree>
    <p:extLst>
      <p:ext uri="{BB962C8B-B14F-4D97-AF65-F5344CB8AC3E}">
        <p14:creationId xmlns:p14="http://schemas.microsoft.com/office/powerpoint/2010/main" val="29449484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D39C1B9B-EC1B-DBAB-5E27-237D01F4026C}"/>
              </a:ext>
            </a:extLst>
          </p:cNvPr>
          <p:cNvGrpSpPr/>
          <p:nvPr/>
        </p:nvGrpSpPr>
        <p:grpSpPr>
          <a:xfrm>
            <a:off x="2981676" y="1635238"/>
            <a:ext cx="5982812" cy="2791125"/>
            <a:chOff x="4187553" y="2219506"/>
            <a:chExt cx="7631189" cy="3308965"/>
          </a:xfrm>
        </p:grpSpPr>
        <p:grpSp>
          <p:nvGrpSpPr>
            <p:cNvPr id="4" name="Group 3">
              <a:extLst>
                <a:ext uri="{FF2B5EF4-FFF2-40B4-BE49-F238E27FC236}">
                  <a16:creationId xmlns:a16="http://schemas.microsoft.com/office/drawing/2014/main" id="{B97CFD57-A21F-30EE-32B2-BAD5389D5F77}"/>
                </a:ext>
              </a:extLst>
            </p:cNvPr>
            <p:cNvGrpSpPr/>
            <p:nvPr/>
          </p:nvGrpSpPr>
          <p:grpSpPr>
            <a:xfrm>
              <a:off x="4187553" y="2219506"/>
              <a:ext cx="7631189" cy="2701987"/>
              <a:chOff x="4187553" y="2219506"/>
              <a:chExt cx="7631189" cy="2701987"/>
            </a:xfrm>
          </p:grpSpPr>
          <p:pic>
            <p:nvPicPr>
              <p:cNvPr id="11" name="Picture 10">
                <a:extLst>
                  <a:ext uri="{FF2B5EF4-FFF2-40B4-BE49-F238E27FC236}">
                    <a16:creationId xmlns:a16="http://schemas.microsoft.com/office/drawing/2014/main" id="{09EF28F3-2B9E-4116-81B3-4875758DA66B}"/>
                  </a:ext>
                </a:extLst>
              </p:cNvPr>
              <p:cNvPicPr>
                <a:picLocks noChangeAspect="1"/>
              </p:cNvPicPr>
              <p:nvPr/>
            </p:nvPicPr>
            <p:blipFill>
              <a:blip r:embed="rId3"/>
              <a:stretch>
                <a:fillRect/>
              </a:stretch>
            </p:blipFill>
            <p:spPr>
              <a:xfrm>
                <a:off x="4187553" y="2219506"/>
                <a:ext cx="7631189" cy="2160000"/>
              </a:xfrm>
              <a:prstGeom prst="rect">
                <a:avLst/>
              </a:prstGeom>
            </p:spPr>
          </p:pic>
          <p:sp>
            <p:nvSpPr>
              <p:cNvPr id="3" name="TextBox 2">
                <a:extLst>
                  <a:ext uri="{FF2B5EF4-FFF2-40B4-BE49-F238E27FC236}">
                    <a16:creationId xmlns:a16="http://schemas.microsoft.com/office/drawing/2014/main" id="{646406C2-7FB9-3110-5D8C-94C504491DA5}"/>
                  </a:ext>
                </a:extLst>
              </p:cNvPr>
              <p:cNvSpPr txBox="1"/>
              <p:nvPr/>
            </p:nvSpPr>
            <p:spPr>
              <a:xfrm>
                <a:off x="6983261" y="4565736"/>
                <a:ext cx="2347516" cy="355757"/>
              </a:xfrm>
              <a:prstGeom prst="rect">
                <a:avLst/>
              </a:prstGeom>
              <a:noFill/>
            </p:spPr>
            <p:txBody>
              <a:bodyPr wrap="none" rtlCol="0">
                <a:spAutoFit/>
              </a:bodyPr>
              <a:lstStyle/>
              <a:p>
                <a:r>
                  <a:rPr lang="en-US" sz="1350" dirty="0"/>
                  <a:t>rw-set – Read-Write set</a:t>
                </a:r>
              </a:p>
            </p:txBody>
          </p:sp>
        </p:grpSp>
        <p:sp>
          <p:nvSpPr>
            <p:cNvPr id="16" name="TextBox 15">
              <a:extLst>
                <a:ext uri="{FF2B5EF4-FFF2-40B4-BE49-F238E27FC236}">
                  <a16:creationId xmlns:a16="http://schemas.microsoft.com/office/drawing/2014/main" id="{B7C363A7-1674-BCE8-0DA4-194686AAE366}"/>
                </a:ext>
              </a:extLst>
            </p:cNvPr>
            <p:cNvSpPr txBox="1"/>
            <p:nvPr/>
          </p:nvSpPr>
          <p:spPr>
            <a:xfrm>
              <a:off x="5683117" y="5035885"/>
              <a:ext cx="6094853" cy="492586"/>
            </a:xfrm>
            <a:prstGeom prst="rect">
              <a:avLst/>
            </a:prstGeom>
            <a:noFill/>
          </p:spPr>
          <p:txBody>
            <a:bodyPr wrap="square">
              <a:spAutoFit/>
            </a:bodyPr>
            <a:lstStyle/>
            <a:p>
              <a:r>
                <a:rPr lang="en-AU" sz="1050" dirty="0"/>
                <a:t>Source: Androulaki et al., “Hyperledger Fabric: A Distributed Operating System for Permissioned Blockchains”, EuroSys ’18, April 23–26, 2018.</a:t>
              </a:r>
            </a:p>
          </p:txBody>
        </p:sp>
      </p:grpSp>
      <p:pic>
        <p:nvPicPr>
          <p:cNvPr id="8" name="Grafik 5">
            <a:extLst>
              <a:ext uri="{FF2B5EF4-FFF2-40B4-BE49-F238E27FC236}">
                <a16:creationId xmlns:a16="http://schemas.microsoft.com/office/drawing/2014/main" id="{76794679-9D00-4A16-B7E8-7BB3B5AF2B04}"/>
              </a:ext>
            </a:extLst>
          </p:cNvPr>
          <p:cNvPicPr>
            <a:picLocks noChangeAspect="1"/>
          </p:cNvPicPr>
          <p:nvPr/>
        </p:nvPicPr>
        <p:blipFill>
          <a:blip r:embed="rId4"/>
          <a:stretch>
            <a:fillRect/>
          </a:stretch>
        </p:blipFill>
        <p:spPr>
          <a:xfrm>
            <a:off x="190758" y="1380831"/>
            <a:ext cx="2695251" cy="3325267"/>
          </a:xfrm>
          <a:prstGeom prst="rect">
            <a:avLst/>
          </a:prstGeom>
        </p:spPr>
      </p:pic>
      <p:sp>
        <p:nvSpPr>
          <p:cNvPr id="2" name="Title 1">
            <a:extLst>
              <a:ext uri="{FF2B5EF4-FFF2-40B4-BE49-F238E27FC236}">
                <a16:creationId xmlns:a16="http://schemas.microsoft.com/office/drawing/2014/main" id="{6624FB2F-6624-402C-BD75-AC43C4B7BE3E}"/>
              </a:ext>
            </a:extLst>
          </p:cNvPr>
          <p:cNvSpPr>
            <a:spLocks noGrp="1"/>
          </p:cNvSpPr>
          <p:nvPr>
            <p:ph type="title"/>
          </p:nvPr>
        </p:nvSpPr>
        <p:spPr/>
        <p:txBody>
          <a:bodyPr>
            <a:normAutofit fontScale="90000"/>
          </a:bodyPr>
          <a:lstStyle/>
          <a:p>
            <a:r>
              <a:rPr lang="en-US" dirty="0"/>
              <a:t>Hyperledger Fabric Transaction Lifecycle</a:t>
            </a:r>
            <a:endParaRPr lang="en-AU" dirty="0"/>
          </a:p>
        </p:txBody>
      </p:sp>
      <p:grpSp>
        <p:nvGrpSpPr>
          <p:cNvPr id="14" name="Group 13">
            <a:extLst>
              <a:ext uri="{FF2B5EF4-FFF2-40B4-BE49-F238E27FC236}">
                <a16:creationId xmlns:a16="http://schemas.microsoft.com/office/drawing/2014/main" id="{3DEC5598-EF36-A9DA-B35C-1FFBAFE89DD3}"/>
              </a:ext>
            </a:extLst>
          </p:cNvPr>
          <p:cNvGrpSpPr/>
          <p:nvPr/>
        </p:nvGrpSpPr>
        <p:grpSpPr>
          <a:xfrm>
            <a:off x="1420257" y="2857501"/>
            <a:ext cx="6715301" cy="2148679"/>
            <a:chOff x="1893674" y="3428999"/>
            <a:chExt cx="8953735" cy="2864906"/>
          </a:xfrm>
        </p:grpSpPr>
        <p:sp>
          <p:nvSpPr>
            <p:cNvPr id="5" name="TextBox 4">
              <a:extLst>
                <a:ext uri="{FF2B5EF4-FFF2-40B4-BE49-F238E27FC236}">
                  <a16:creationId xmlns:a16="http://schemas.microsoft.com/office/drawing/2014/main" id="{CB39958F-585B-0DE4-FBA7-A441DCAE1B4D}"/>
                </a:ext>
              </a:extLst>
            </p:cNvPr>
            <p:cNvSpPr txBox="1"/>
            <p:nvPr/>
          </p:nvSpPr>
          <p:spPr>
            <a:xfrm>
              <a:off x="6461892" y="5893796"/>
              <a:ext cx="2688257" cy="400109"/>
            </a:xfrm>
            <a:prstGeom prst="rect">
              <a:avLst/>
            </a:prstGeom>
            <a:noFill/>
          </p:spPr>
          <p:txBody>
            <a:bodyPr wrap="none" rtlCol="0">
              <a:spAutoFit/>
            </a:bodyPr>
            <a:lstStyle/>
            <a:p>
              <a:r>
                <a:rPr lang="en-US" sz="1350" dirty="0">
                  <a:solidFill>
                    <a:srgbClr val="EB5A19"/>
                  </a:solidFill>
                </a:rPr>
                <a:t>TX is finalized at this point</a:t>
              </a:r>
            </a:p>
          </p:txBody>
        </p:sp>
        <p:cxnSp>
          <p:nvCxnSpPr>
            <p:cNvPr id="9" name="Straight Arrow Connector 8">
              <a:extLst>
                <a:ext uri="{FF2B5EF4-FFF2-40B4-BE49-F238E27FC236}">
                  <a16:creationId xmlns:a16="http://schemas.microsoft.com/office/drawing/2014/main" id="{BDB944E3-3534-149C-B5EE-E42240E42CED}"/>
                </a:ext>
              </a:extLst>
            </p:cNvPr>
            <p:cNvCxnSpPr>
              <a:cxnSpLocks/>
              <a:stCxn id="5" idx="1"/>
            </p:cNvCxnSpPr>
            <p:nvPr/>
          </p:nvCxnSpPr>
          <p:spPr>
            <a:xfrm flipH="1" flipV="1">
              <a:off x="1893674" y="5809117"/>
              <a:ext cx="4568218" cy="2847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AA786682-8F12-1161-FC94-99731E8F08BF}"/>
                </a:ext>
              </a:extLst>
            </p:cNvPr>
            <p:cNvCxnSpPr>
              <a:cxnSpLocks/>
            </p:cNvCxnSpPr>
            <p:nvPr/>
          </p:nvCxnSpPr>
          <p:spPr>
            <a:xfrm flipV="1">
              <a:off x="9082124" y="3428999"/>
              <a:ext cx="1765285" cy="24647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0" name="Slide Number Placeholder 9">
            <a:extLst>
              <a:ext uri="{FF2B5EF4-FFF2-40B4-BE49-F238E27FC236}">
                <a16:creationId xmlns:a16="http://schemas.microsoft.com/office/drawing/2014/main" id="{1FBE2609-442A-ED99-21DD-4EB8CA9433E8}"/>
              </a:ext>
            </a:extLst>
          </p:cNvPr>
          <p:cNvSpPr>
            <a:spLocks noGrp="1"/>
          </p:cNvSpPr>
          <p:nvPr>
            <p:ph type="sldNum" sz="quarter" idx="4"/>
          </p:nvPr>
        </p:nvSpPr>
        <p:spPr/>
        <p:txBody>
          <a:bodyPr/>
          <a:lstStyle/>
          <a:p>
            <a:fld id="{97F98C0B-273E-428A-ABCF-EBED2BA25188}" type="slidenum">
              <a:rPr lang="en-US" smtClean="0"/>
              <a:t>39</a:t>
            </a:fld>
            <a:endParaRPr lang="en-US"/>
          </a:p>
        </p:txBody>
      </p:sp>
    </p:spTree>
    <p:extLst>
      <p:ext uri="{BB962C8B-B14F-4D97-AF65-F5344CB8AC3E}">
        <p14:creationId xmlns:p14="http://schemas.microsoft.com/office/powerpoint/2010/main" val="2933749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FAE09FD-698E-4BBD-8FFD-3F771E86D4D5}"/>
              </a:ext>
            </a:extLst>
          </p:cNvPr>
          <p:cNvSpPr>
            <a:spLocks noGrp="1"/>
          </p:cNvSpPr>
          <p:nvPr>
            <p:ph idx="1"/>
          </p:nvPr>
        </p:nvSpPr>
        <p:spPr/>
        <p:txBody>
          <a:bodyPr/>
          <a:lstStyle/>
          <a:p>
            <a:r>
              <a:rPr lang="en-AU" dirty="0"/>
              <a:t>Replicated &amp; distributed ledger – </a:t>
            </a:r>
            <a:r>
              <a:rPr lang="en-US" dirty="0"/>
              <a:t>Linked list with hash pointers</a:t>
            </a:r>
          </a:p>
          <a:p>
            <a:pPr lvl="1"/>
            <a:r>
              <a:rPr lang="en-AU" sz="1800" dirty="0"/>
              <a:t>Collection of ordered TXs form a block’s body</a:t>
            </a:r>
          </a:p>
          <a:p>
            <a:pPr lvl="1"/>
            <a:r>
              <a:rPr lang="en-AU" sz="1800" dirty="0"/>
              <a:t>Summary of those TXs &amp; hash of previous block forms a block’s header</a:t>
            </a:r>
          </a:p>
          <a:p>
            <a:pPr lvl="1"/>
            <a:r>
              <a:rPr lang="en-AU" sz="1800" dirty="0"/>
              <a:t>Collection of blocks form a blockchain</a:t>
            </a:r>
          </a:p>
          <a:p>
            <a:pPr lvl="1"/>
            <a:r>
              <a:rPr lang="en-US" sz="1800" dirty="0"/>
              <a:t>Based on Public-Key Cryptography &amp; Hashing</a:t>
            </a:r>
          </a:p>
        </p:txBody>
      </p:sp>
      <p:sp>
        <p:nvSpPr>
          <p:cNvPr id="78" name="Title 77"/>
          <p:cNvSpPr>
            <a:spLocks noGrp="1"/>
          </p:cNvSpPr>
          <p:nvPr>
            <p:ph type="title"/>
          </p:nvPr>
        </p:nvSpPr>
        <p:spPr/>
        <p:txBody>
          <a:bodyPr/>
          <a:lstStyle/>
          <a:p>
            <a:r>
              <a:rPr lang="en-US" dirty="0"/>
              <a:t>Blockchain </a:t>
            </a:r>
          </a:p>
        </p:txBody>
      </p:sp>
      <p:sp>
        <p:nvSpPr>
          <p:cNvPr id="27" name="Rectangle 26">
            <a:extLst>
              <a:ext uri="{FF2B5EF4-FFF2-40B4-BE49-F238E27FC236}">
                <a16:creationId xmlns:a16="http://schemas.microsoft.com/office/drawing/2014/main" id="{1BFC75D1-3CD2-CF15-35B1-DF4758DF0375}"/>
              </a:ext>
            </a:extLst>
          </p:cNvPr>
          <p:cNvSpPr/>
          <p:nvPr/>
        </p:nvSpPr>
        <p:spPr>
          <a:xfrm>
            <a:off x="1357926" y="3597515"/>
            <a:ext cx="1844151" cy="161275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1500" dirty="0"/>
          </a:p>
        </p:txBody>
      </p:sp>
      <p:sp>
        <p:nvSpPr>
          <p:cNvPr id="28" name="Rectangle 27">
            <a:extLst>
              <a:ext uri="{FF2B5EF4-FFF2-40B4-BE49-F238E27FC236}">
                <a16:creationId xmlns:a16="http://schemas.microsoft.com/office/drawing/2014/main" id="{C6470932-A643-0C91-E7AA-27F7242F6ADC}"/>
              </a:ext>
            </a:extLst>
          </p:cNvPr>
          <p:cNvSpPr/>
          <p:nvPr/>
        </p:nvSpPr>
        <p:spPr>
          <a:xfrm>
            <a:off x="1457551" y="4238259"/>
            <a:ext cx="1620180" cy="9072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350" dirty="0">
                <a:solidFill>
                  <a:schemeClr val="tx1"/>
                </a:solidFill>
              </a:rPr>
              <a:t>Transaction 1</a:t>
            </a:r>
          </a:p>
          <a:p>
            <a:pPr algn="ctr"/>
            <a:r>
              <a:rPr lang="en-AU" sz="1350" dirty="0">
                <a:solidFill>
                  <a:schemeClr val="tx1"/>
                </a:solidFill>
              </a:rPr>
              <a:t>Transaction 2</a:t>
            </a:r>
          </a:p>
          <a:p>
            <a:pPr algn="ctr"/>
            <a:r>
              <a:rPr lang="en-AU" sz="1350" dirty="0">
                <a:solidFill>
                  <a:schemeClr val="tx1"/>
                </a:solidFill>
              </a:rPr>
              <a:t>Transaction 3</a:t>
            </a:r>
          </a:p>
          <a:p>
            <a:pPr algn="ctr"/>
            <a:r>
              <a:rPr lang="en-AU" sz="1350" dirty="0">
                <a:solidFill>
                  <a:schemeClr val="tx1"/>
                </a:solidFill>
              </a:rPr>
              <a:t>…</a:t>
            </a:r>
          </a:p>
        </p:txBody>
      </p:sp>
      <p:sp>
        <p:nvSpPr>
          <p:cNvPr id="29" name="TextBox 28">
            <a:extLst>
              <a:ext uri="{FF2B5EF4-FFF2-40B4-BE49-F238E27FC236}">
                <a16:creationId xmlns:a16="http://schemas.microsoft.com/office/drawing/2014/main" id="{13BBBCBF-45C8-7B88-EE9D-5A248BAEDD70}"/>
              </a:ext>
            </a:extLst>
          </p:cNvPr>
          <p:cNvSpPr txBox="1"/>
          <p:nvPr/>
        </p:nvSpPr>
        <p:spPr>
          <a:xfrm>
            <a:off x="7579674" y="2857501"/>
            <a:ext cx="1052886" cy="577081"/>
          </a:xfrm>
          <a:prstGeom prst="rect">
            <a:avLst/>
          </a:prstGeom>
          <a:noFill/>
        </p:spPr>
        <p:txBody>
          <a:bodyPr wrap="square" rtlCol="0">
            <a:spAutoFit/>
          </a:bodyPr>
          <a:lstStyle/>
          <a:p>
            <a:pPr algn="ctr"/>
            <a:r>
              <a:rPr lang="en-US" sz="1575" b="1" dirty="0"/>
              <a:t>Latest Block</a:t>
            </a:r>
          </a:p>
        </p:txBody>
      </p:sp>
      <p:sp>
        <p:nvSpPr>
          <p:cNvPr id="30" name="Rectangle 29">
            <a:extLst>
              <a:ext uri="{FF2B5EF4-FFF2-40B4-BE49-F238E27FC236}">
                <a16:creationId xmlns:a16="http://schemas.microsoft.com/office/drawing/2014/main" id="{4373CFB6-4DC4-0B6A-4D48-B01980687293}"/>
              </a:ext>
            </a:extLst>
          </p:cNvPr>
          <p:cNvSpPr/>
          <p:nvPr/>
        </p:nvSpPr>
        <p:spPr>
          <a:xfrm>
            <a:off x="3688192" y="3597515"/>
            <a:ext cx="1894648" cy="161275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1500" dirty="0"/>
          </a:p>
        </p:txBody>
      </p:sp>
      <p:sp>
        <p:nvSpPr>
          <p:cNvPr id="31" name="Rectangle 30">
            <a:extLst>
              <a:ext uri="{FF2B5EF4-FFF2-40B4-BE49-F238E27FC236}">
                <a16:creationId xmlns:a16="http://schemas.microsoft.com/office/drawing/2014/main" id="{898FC9CC-0A23-E212-D713-0DC2C3DC9C80}"/>
              </a:ext>
            </a:extLst>
          </p:cNvPr>
          <p:cNvSpPr/>
          <p:nvPr/>
        </p:nvSpPr>
        <p:spPr>
          <a:xfrm>
            <a:off x="6013210" y="3578463"/>
            <a:ext cx="1841062" cy="1631804"/>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1500" dirty="0"/>
          </a:p>
        </p:txBody>
      </p:sp>
      <p:sp>
        <p:nvSpPr>
          <p:cNvPr id="32" name="Rectangle 31">
            <a:extLst>
              <a:ext uri="{FF2B5EF4-FFF2-40B4-BE49-F238E27FC236}">
                <a16:creationId xmlns:a16="http://schemas.microsoft.com/office/drawing/2014/main" id="{B44F54AA-50E4-110C-AF87-58F937B67259}"/>
              </a:ext>
            </a:extLst>
          </p:cNvPr>
          <p:cNvSpPr/>
          <p:nvPr/>
        </p:nvSpPr>
        <p:spPr>
          <a:xfrm>
            <a:off x="179512" y="3112960"/>
            <a:ext cx="1019630" cy="493285"/>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575" b="1" dirty="0"/>
              <a:t>Genesis Block</a:t>
            </a:r>
          </a:p>
        </p:txBody>
      </p:sp>
      <p:cxnSp>
        <p:nvCxnSpPr>
          <p:cNvPr id="33" name="Elbow Connector 32">
            <a:extLst>
              <a:ext uri="{FF2B5EF4-FFF2-40B4-BE49-F238E27FC236}">
                <a16:creationId xmlns:a16="http://schemas.microsoft.com/office/drawing/2014/main" id="{44DE1FCE-83A5-E7FF-4B67-BBCAA73DDFDA}"/>
              </a:ext>
            </a:extLst>
          </p:cNvPr>
          <p:cNvCxnSpPr>
            <a:cxnSpLocks/>
            <a:endCxn id="31" idx="3"/>
          </p:cNvCxnSpPr>
          <p:nvPr/>
        </p:nvCxnSpPr>
        <p:spPr>
          <a:xfrm rot="5400000">
            <a:off x="7479939" y="3768185"/>
            <a:ext cx="1000515" cy="251844"/>
          </a:xfrm>
          <a:prstGeom prst="bentConnector2">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34" name="Elbow Connector 33">
            <a:extLst>
              <a:ext uri="{FF2B5EF4-FFF2-40B4-BE49-F238E27FC236}">
                <a16:creationId xmlns:a16="http://schemas.microsoft.com/office/drawing/2014/main" id="{6EC89588-B706-53B2-09BE-98C631097103}"/>
              </a:ext>
            </a:extLst>
          </p:cNvPr>
          <p:cNvCxnSpPr>
            <a:cxnSpLocks/>
            <a:endCxn id="30" idx="3"/>
          </p:cNvCxnSpPr>
          <p:nvPr/>
        </p:nvCxnSpPr>
        <p:spPr>
          <a:xfrm rot="10800000" flipV="1">
            <a:off x="5582841" y="3881931"/>
            <a:ext cx="526907" cy="521960"/>
          </a:xfrm>
          <a:prstGeom prst="bentConnector3">
            <a:avLst>
              <a:gd name="adj1" fmla="val 50000"/>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35" name="Elbow Connector 34">
            <a:extLst>
              <a:ext uri="{FF2B5EF4-FFF2-40B4-BE49-F238E27FC236}">
                <a16:creationId xmlns:a16="http://schemas.microsoft.com/office/drawing/2014/main" id="{6A7E3456-90DD-D3EE-2515-A8084359A3DC}"/>
              </a:ext>
            </a:extLst>
          </p:cNvPr>
          <p:cNvCxnSpPr>
            <a:cxnSpLocks/>
            <a:endCxn id="27" idx="3"/>
          </p:cNvCxnSpPr>
          <p:nvPr/>
        </p:nvCxnSpPr>
        <p:spPr>
          <a:xfrm rot="10800000" flipV="1">
            <a:off x="3202075" y="3881931"/>
            <a:ext cx="635516" cy="521960"/>
          </a:xfrm>
          <a:prstGeom prst="bentConnector3">
            <a:avLst>
              <a:gd name="adj1" fmla="val 50000"/>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36" name="Elbow Connector 35">
            <a:extLst>
              <a:ext uri="{FF2B5EF4-FFF2-40B4-BE49-F238E27FC236}">
                <a16:creationId xmlns:a16="http://schemas.microsoft.com/office/drawing/2014/main" id="{58EC5565-112B-F0F7-2D8B-7E16E2181A5F}"/>
              </a:ext>
            </a:extLst>
          </p:cNvPr>
          <p:cNvCxnSpPr>
            <a:cxnSpLocks/>
            <a:endCxn id="32" idx="2"/>
          </p:cNvCxnSpPr>
          <p:nvPr/>
        </p:nvCxnSpPr>
        <p:spPr>
          <a:xfrm rot="10800000">
            <a:off x="689327" y="3606244"/>
            <a:ext cx="744452" cy="321899"/>
          </a:xfrm>
          <a:prstGeom prst="bentConnector2">
            <a:avLst/>
          </a:prstGeom>
          <a:ln w="38100" cmpd="sng">
            <a:tailEnd type="arrow"/>
          </a:ln>
        </p:spPr>
        <p:style>
          <a:lnRef idx="2">
            <a:schemeClr val="accent2">
              <a:shade val="50000"/>
            </a:schemeClr>
          </a:lnRef>
          <a:fillRef idx="1">
            <a:schemeClr val="accent2"/>
          </a:fillRef>
          <a:effectRef idx="0">
            <a:schemeClr val="accent2"/>
          </a:effectRef>
          <a:fontRef idx="minor">
            <a:schemeClr val="lt1"/>
          </a:fontRef>
        </p:style>
      </p:cxnSp>
      <p:sp>
        <p:nvSpPr>
          <p:cNvPr id="37" name="Rectangle 36">
            <a:extLst>
              <a:ext uri="{FF2B5EF4-FFF2-40B4-BE49-F238E27FC236}">
                <a16:creationId xmlns:a16="http://schemas.microsoft.com/office/drawing/2014/main" id="{3C3F0506-A29C-B7CE-18F6-0F2E564678AF}"/>
              </a:ext>
            </a:extLst>
          </p:cNvPr>
          <p:cNvSpPr/>
          <p:nvPr/>
        </p:nvSpPr>
        <p:spPr>
          <a:xfrm>
            <a:off x="1457551" y="3697079"/>
            <a:ext cx="1638287" cy="4536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AU" sz="1500" b="1" dirty="0">
                <a:solidFill>
                  <a:schemeClr val="tx1"/>
                </a:solidFill>
              </a:rPr>
              <a:t>H(</a:t>
            </a:r>
            <a:r>
              <a:rPr lang="en-AU" sz="1500" dirty="0">
                <a:solidFill>
                  <a:schemeClr val="tx1"/>
                </a:solidFill>
              </a:rPr>
              <a:t>Previous block</a:t>
            </a:r>
            <a:r>
              <a:rPr lang="en-AU" sz="1500" b="1" dirty="0">
                <a:solidFill>
                  <a:schemeClr val="tx1"/>
                </a:solidFill>
              </a:rPr>
              <a:t>)</a:t>
            </a:r>
          </a:p>
        </p:txBody>
      </p:sp>
      <p:sp>
        <p:nvSpPr>
          <p:cNvPr id="38" name="Rectangle 37">
            <a:extLst>
              <a:ext uri="{FF2B5EF4-FFF2-40B4-BE49-F238E27FC236}">
                <a16:creationId xmlns:a16="http://schemas.microsoft.com/office/drawing/2014/main" id="{22B1AAF6-02AD-508C-91F0-2B5C92E87D9A}"/>
              </a:ext>
            </a:extLst>
          </p:cNvPr>
          <p:cNvSpPr/>
          <p:nvPr/>
        </p:nvSpPr>
        <p:spPr>
          <a:xfrm>
            <a:off x="3808717" y="4238259"/>
            <a:ext cx="1620180" cy="9072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350" dirty="0">
                <a:solidFill>
                  <a:schemeClr val="tx1"/>
                </a:solidFill>
              </a:rPr>
              <a:t>Transaction 1</a:t>
            </a:r>
          </a:p>
          <a:p>
            <a:pPr algn="ctr"/>
            <a:r>
              <a:rPr lang="en-AU" sz="1350" dirty="0">
                <a:solidFill>
                  <a:schemeClr val="tx1"/>
                </a:solidFill>
              </a:rPr>
              <a:t>Transaction 2</a:t>
            </a:r>
          </a:p>
        </p:txBody>
      </p:sp>
      <p:sp>
        <p:nvSpPr>
          <p:cNvPr id="39" name="Rectangle 38">
            <a:extLst>
              <a:ext uri="{FF2B5EF4-FFF2-40B4-BE49-F238E27FC236}">
                <a16:creationId xmlns:a16="http://schemas.microsoft.com/office/drawing/2014/main" id="{02F3EC1B-36DF-B508-1E0B-DC37708863F7}"/>
              </a:ext>
            </a:extLst>
          </p:cNvPr>
          <p:cNvSpPr/>
          <p:nvPr/>
        </p:nvSpPr>
        <p:spPr>
          <a:xfrm>
            <a:off x="3808716" y="3697079"/>
            <a:ext cx="1638287" cy="4536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AU" sz="1500" b="1" dirty="0">
                <a:solidFill>
                  <a:schemeClr val="tx1"/>
                </a:solidFill>
              </a:rPr>
              <a:t>H(</a:t>
            </a:r>
            <a:r>
              <a:rPr lang="en-AU" sz="1500" dirty="0">
                <a:solidFill>
                  <a:schemeClr val="tx1"/>
                </a:solidFill>
              </a:rPr>
              <a:t>Previous block</a:t>
            </a:r>
            <a:r>
              <a:rPr lang="en-AU" sz="1500" b="1" dirty="0">
                <a:solidFill>
                  <a:schemeClr val="tx1"/>
                </a:solidFill>
              </a:rPr>
              <a:t>)</a:t>
            </a:r>
          </a:p>
        </p:txBody>
      </p:sp>
      <p:sp>
        <p:nvSpPr>
          <p:cNvPr id="40" name="Rectangle 39">
            <a:extLst>
              <a:ext uri="{FF2B5EF4-FFF2-40B4-BE49-F238E27FC236}">
                <a16:creationId xmlns:a16="http://schemas.microsoft.com/office/drawing/2014/main" id="{64AA656D-9B28-31EE-69BD-0D594E302A8B}"/>
              </a:ext>
            </a:extLst>
          </p:cNvPr>
          <p:cNvSpPr/>
          <p:nvPr/>
        </p:nvSpPr>
        <p:spPr>
          <a:xfrm>
            <a:off x="6123670" y="4238259"/>
            <a:ext cx="1620180" cy="9072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1350" dirty="0">
                <a:solidFill>
                  <a:schemeClr val="tx1"/>
                </a:solidFill>
              </a:rPr>
              <a:t>Transaction 1</a:t>
            </a:r>
          </a:p>
          <a:p>
            <a:pPr algn="ctr"/>
            <a:r>
              <a:rPr lang="en-AU" sz="1350" dirty="0">
                <a:solidFill>
                  <a:schemeClr val="tx1"/>
                </a:solidFill>
              </a:rPr>
              <a:t>Transaction 2</a:t>
            </a:r>
          </a:p>
          <a:p>
            <a:pPr algn="ctr"/>
            <a:r>
              <a:rPr lang="en-AU" sz="1350" dirty="0">
                <a:solidFill>
                  <a:schemeClr val="tx1"/>
                </a:solidFill>
              </a:rPr>
              <a:t>Transaction 3</a:t>
            </a:r>
          </a:p>
          <a:p>
            <a:pPr algn="ctr"/>
            <a:r>
              <a:rPr lang="en-AU" sz="1350" dirty="0">
                <a:solidFill>
                  <a:schemeClr val="tx1"/>
                </a:solidFill>
              </a:rPr>
              <a:t>…</a:t>
            </a:r>
          </a:p>
        </p:txBody>
      </p:sp>
      <p:sp>
        <p:nvSpPr>
          <p:cNvPr id="41" name="Rectangle 40">
            <a:extLst>
              <a:ext uri="{FF2B5EF4-FFF2-40B4-BE49-F238E27FC236}">
                <a16:creationId xmlns:a16="http://schemas.microsoft.com/office/drawing/2014/main" id="{86E0F0DA-F9B1-4E5A-858F-465B5F3EBC22}"/>
              </a:ext>
            </a:extLst>
          </p:cNvPr>
          <p:cNvSpPr/>
          <p:nvPr/>
        </p:nvSpPr>
        <p:spPr>
          <a:xfrm>
            <a:off x="6123669" y="3697079"/>
            <a:ext cx="1638287" cy="453600"/>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AU" sz="1500" b="1" dirty="0">
                <a:solidFill>
                  <a:schemeClr val="tx1"/>
                </a:solidFill>
              </a:rPr>
              <a:t>H(</a:t>
            </a:r>
            <a:r>
              <a:rPr lang="en-AU" sz="1500" dirty="0">
                <a:solidFill>
                  <a:schemeClr val="tx1"/>
                </a:solidFill>
              </a:rPr>
              <a:t>Previous block</a:t>
            </a:r>
            <a:r>
              <a:rPr lang="en-AU" sz="1500" b="1" dirty="0">
                <a:solidFill>
                  <a:schemeClr val="tx1"/>
                </a:solidFill>
              </a:rPr>
              <a:t>)</a:t>
            </a:r>
          </a:p>
        </p:txBody>
      </p:sp>
      <p:sp>
        <p:nvSpPr>
          <p:cNvPr id="3" name="Slide Number Placeholder 2">
            <a:extLst>
              <a:ext uri="{FF2B5EF4-FFF2-40B4-BE49-F238E27FC236}">
                <a16:creationId xmlns:a16="http://schemas.microsoft.com/office/drawing/2014/main" id="{4C7A6E94-CC26-40ED-370E-6D8A8EDD12F7}"/>
              </a:ext>
            </a:extLst>
          </p:cNvPr>
          <p:cNvSpPr>
            <a:spLocks noGrp="1"/>
          </p:cNvSpPr>
          <p:nvPr>
            <p:ph type="sldNum" sz="quarter" idx="4"/>
          </p:nvPr>
        </p:nvSpPr>
        <p:spPr/>
        <p:txBody>
          <a:bodyPr/>
          <a:lstStyle/>
          <a:p>
            <a:fld id="{97F98C0B-273E-428A-ABCF-EBED2BA25188}" type="slidenum">
              <a:rPr lang="en-US" smtClean="0"/>
              <a:t>4</a:t>
            </a:fld>
            <a:endParaRPr lang="en-US"/>
          </a:p>
        </p:txBody>
      </p:sp>
    </p:spTree>
    <p:extLst>
      <p:ext uri="{BB962C8B-B14F-4D97-AF65-F5344CB8AC3E}">
        <p14:creationId xmlns:p14="http://schemas.microsoft.com/office/powerpoint/2010/main" val="7410239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5">
            <a:extLst>
              <a:ext uri="{FF2B5EF4-FFF2-40B4-BE49-F238E27FC236}">
                <a16:creationId xmlns:a16="http://schemas.microsoft.com/office/drawing/2014/main" id="{D3EDF5D6-C23E-4C64-A86B-C4CB54DE047D}"/>
              </a:ext>
            </a:extLst>
          </p:cNvPr>
          <p:cNvPicPr>
            <a:picLocks noChangeAspect="1"/>
          </p:cNvPicPr>
          <p:nvPr/>
        </p:nvPicPr>
        <p:blipFill rotWithShape="1">
          <a:blip r:embed="rId3"/>
          <a:srcRect l="3473"/>
          <a:stretch/>
        </p:blipFill>
        <p:spPr>
          <a:xfrm>
            <a:off x="5004049" y="1582914"/>
            <a:ext cx="4086903" cy="2549172"/>
          </a:xfrm>
          <a:prstGeom prst="rect">
            <a:avLst/>
          </a:prstGeom>
        </p:spPr>
      </p:pic>
      <p:sp>
        <p:nvSpPr>
          <p:cNvPr id="7" name="Content Placeholder 6">
            <a:extLst>
              <a:ext uri="{FF2B5EF4-FFF2-40B4-BE49-F238E27FC236}">
                <a16:creationId xmlns:a16="http://schemas.microsoft.com/office/drawing/2014/main" id="{FF866BA6-311B-40CA-B306-7734440CCBB6}"/>
              </a:ext>
            </a:extLst>
          </p:cNvPr>
          <p:cNvSpPr>
            <a:spLocks noGrp="1"/>
          </p:cNvSpPr>
          <p:nvPr>
            <p:ph idx="1"/>
          </p:nvPr>
        </p:nvSpPr>
        <p:spPr>
          <a:xfrm>
            <a:off x="647700" y="1273175"/>
            <a:ext cx="4356349" cy="3962372"/>
          </a:xfrm>
        </p:spPr>
        <p:txBody>
          <a:bodyPr>
            <a:normAutofit fontScale="92500" lnSpcReduction="20000"/>
          </a:bodyPr>
          <a:lstStyle/>
          <a:p>
            <a:r>
              <a:rPr lang="en-AU" dirty="0"/>
              <a:t>Membership Service Provider (MSP)</a:t>
            </a:r>
          </a:p>
          <a:p>
            <a:pPr lvl="1"/>
            <a:r>
              <a:rPr lang="en-AU" sz="1900" dirty="0"/>
              <a:t>Users &amp; nodes must enrol with MSP &amp; have known identities</a:t>
            </a:r>
          </a:p>
          <a:p>
            <a:pPr lvl="1"/>
            <a:r>
              <a:rPr lang="en-AU" sz="1900" dirty="0"/>
              <a:t>MSP is trusted</a:t>
            </a:r>
          </a:p>
          <a:p>
            <a:pPr lvl="1"/>
            <a:r>
              <a:rPr lang="en-AU" sz="1900" dirty="0"/>
              <a:t>Public keys as cryptographic certificates tied to organisations, network components, &amp; users</a:t>
            </a:r>
          </a:p>
          <a:p>
            <a:r>
              <a:rPr lang="en-AU" dirty="0"/>
              <a:t>Channels</a:t>
            </a:r>
          </a:p>
          <a:p>
            <a:pPr lvl="1"/>
            <a:r>
              <a:rPr lang="en-AU" sz="1900" dirty="0"/>
              <a:t>Subnetworks – Allow a group of members to create a private ledger</a:t>
            </a:r>
          </a:p>
          <a:p>
            <a:pPr lvl="1"/>
            <a:r>
              <a:rPr lang="en-AU" sz="1900" dirty="0"/>
              <a:t>Built for scenarios where business confidentiality is important </a:t>
            </a:r>
            <a:r>
              <a:rPr lang="en-AU" sz="1900" dirty="0">
                <a:sym typeface="Wingdings" panose="05000000000000000000" pitchFamily="2" charset="2"/>
              </a:rPr>
              <a:t></a:t>
            </a:r>
            <a:r>
              <a:rPr lang="en-AU" sz="1900" dirty="0"/>
              <a:t> Reduced transparency is acceptable</a:t>
            </a:r>
          </a:p>
          <a:p>
            <a:r>
              <a:rPr lang="en-AU" dirty="0"/>
              <a:t>Private Data Collections (PDC)</a:t>
            </a:r>
          </a:p>
          <a:p>
            <a:pPr lvl="1"/>
            <a:r>
              <a:rPr lang="en-AU" sz="2100" dirty="0"/>
              <a:t>Hide data in a TX from other channel members</a:t>
            </a:r>
          </a:p>
        </p:txBody>
      </p:sp>
      <p:sp>
        <p:nvSpPr>
          <p:cNvPr id="2" name="Title 1">
            <a:extLst>
              <a:ext uri="{FF2B5EF4-FFF2-40B4-BE49-F238E27FC236}">
                <a16:creationId xmlns:a16="http://schemas.microsoft.com/office/drawing/2014/main" id="{4802A202-A8BB-4A80-A459-BA21680F9BA8}"/>
              </a:ext>
            </a:extLst>
          </p:cNvPr>
          <p:cNvSpPr>
            <a:spLocks noGrp="1"/>
          </p:cNvSpPr>
          <p:nvPr>
            <p:ph type="title"/>
          </p:nvPr>
        </p:nvSpPr>
        <p:spPr>
          <a:xfrm>
            <a:off x="648000" y="287999"/>
            <a:ext cx="6631640" cy="648000"/>
          </a:xfrm>
        </p:spPr>
        <p:txBody>
          <a:bodyPr/>
          <a:lstStyle/>
          <a:p>
            <a:r>
              <a:rPr lang="en-US" dirty="0"/>
              <a:t>Hyperledger Fabric Network</a:t>
            </a:r>
            <a:endParaRPr lang="en-AU" dirty="0"/>
          </a:p>
        </p:txBody>
      </p:sp>
      <p:sp>
        <p:nvSpPr>
          <p:cNvPr id="4" name="Slide Number Placeholder 3">
            <a:extLst>
              <a:ext uri="{FF2B5EF4-FFF2-40B4-BE49-F238E27FC236}">
                <a16:creationId xmlns:a16="http://schemas.microsoft.com/office/drawing/2014/main" id="{196D872E-0DC7-B4B1-2916-09DDA76FF15C}"/>
              </a:ext>
            </a:extLst>
          </p:cNvPr>
          <p:cNvSpPr>
            <a:spLocks noGrp="1"/>
          </p:cNvSpPr>
          <p:nvPr>
            <p:ph type="sldNum" sz="quarter" idx="4"/>
          </p:nvPr>
        </p:nvSpPr>
        <p:spPr/>
        <p:txBody>
          <a:bodyPr/>
          <a:lstStyle/>
          <a:p>
            <a:fld id="{97F98C0B-273E-428A-ABCF-EBED2BA25188}" type="slidenum">
              <a:rPr lang="en-US" smtClean="0"/>
              <a:t>40</a:t>
            </a:fld>
            <a:endParaRPr lang="en-US"/>
          </a:p>
        </p:txBody>
      </p:sp>
    </p:spTree>
    <p:extLst>
      <p:ext uri="{BB962C8B-B14F-4D97-AF65-F5344CB8AC3E}">
        <p14:creationId xmlns:p14="http://schemas.microsoft.com/office/powerpoint/2010/main" val="9315008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CA53E41-C7C6-404D-A1A0-F5FDE74B0D79}"/>
              </a:ext>
            </a:extLst>
          </p:cNvPr>
          <p:cNvPicPr>
            <a:picLocks noChangeAspect="1"/>
          </p:cNvPicPr>
          <p:nvPr/>
        </p:nvPicPr>
        <p:blipFill>
          <a:blip r:embed="rId3"/>
          <a:stretch>
            <a:fillRect/>
          </a:stretch>
        </p:blipFill>
        <p:spPr>
          <a:xfrm>
            <a:off x="5078216" y="1161731"/>
            <a:ext cx="3533431" cy="1814400"/>
          </a:xfrm>
          <a:prstGeom prst="rect">
            <a:avLst/>
          </a:prstGeom>
        </p:spPr>
      </p:pic>
      <p:sp>
        <p:nvSpPr>
          <p:cNvPr id="2" name="Title 1">
            <a:extLst>
              <a:ext uri="{FF2B5EF4-FFF2-40B4-BE49-F238E27FC236}">
                <a16:creationId xmlns:a16="http://schemas.microsoft.com/office/drawing/2014/main" id="{758E7085-5F12-4FF4-931E-13144D6625C9}"/>
              </a:ext>
            </a:extLst>
          </p:cNvPr>
          <p:cNvSpPr>
            <a:spLocks noGrp="1"/>
          </p:cNvSpPr>
          <p:nvPr>
            <p:ph type="title"/>
          </p:nvPr>
        </p:nvSpPr>
        <p:spPr/>
        <p:txBody>
          <a:bodyPr/>
          <a:lstStyle/>
          <a:p>
            <a:r>
              <a:rPr lang="en-US" dirty="0"/>
              <a:t>Hyperledger Fabric Node Types</a:t>
            </a:r>
            <a:endParaRPr lang="en-AU" dirty="0"/>
          </a:p>
        </p:txBody>
      </p:sp>
      <p:sp>
        <p:nvSpPr>
          <p:cNvPr id="7" name="Content Placeholder 6">
            <a:extLst>
              <a:ext uri="{FF2B5EF4-FFF2-40B4-BE49-F238E27FC236}">
                <a16:creationId xmlns:a16="http://schemas.microsoft.com/office/drawing/2014/main" id="{165C621E-24C3-4CB6-A72C-3DE3B147367E}"/>
              </a:ext>
            </a:extLst>
          </p:cNvPr>
          <p:cNvSpPr>
            <a:spLocks noGrp="1"/>
          </p:cNvSpPr>
          <p:nvPr>
            <p:ph sz="half" idx="1"/>
          </p:nvPr>
        </p:nvSpPr>
        <p:spPr>
          <a:xfrm>
            <a:off x="648000" y="1417339"/>
            <a:ext cx="3642120" cy="3811885"/>
          </a:xfrm>
        </p:spPr>
        <p:txBody>
          <a:bodyPr>
            <a:normAutofit fontScale="77500" lnSpcReduction="20000"/>
          </a:bodyPr>
          <a:lstStyle/>
          <a:p>
            <a:r>
              <a:rPr lang="en-US" sz="2300" dirty="0"/>
              <a:t>Client</a:t>
            </a:r>
          </a:p>
          <a:p>
            <a:pPr lvl="1"/>
            <a:r>
              <a:rPr lang="en-US" sz="2100" dirty="0"/>
              <a:t>Connects to peers to communicate with blockchain on behalf of users</a:t>
            </a:r>
          </a:p>
          <a:p>
            <a:pPr lvl="1"/>
            <a:r>
              <a:rPr lang="en-US" sz="2100" dirty="0"/>
              <a:t>Send TXs &amp; observe updates</a:t>
            </a:r>
          </a:p>
          <a:p>
            <a:pPr lvl="1"/>
            <a:r>
              <a:rPr lang="en-US" sz="2100" dirty="0"/>
              <a:t>Can connect to (multiple) channels, but is unaware of other existing channels</a:t>
            </a:r>
          </a:p>
          <a:p>
            <a:r>
              <a:rPr lang="en-US" sz="2300" dirty="0"/>
              <a:t>Peer</a:t>
            </a:r>
          </a:p>
          <a:p>
            <a:pPr lvl="1"/>
            <a:r>
              <a:rPr lang="en-US" sz="2100" dirty="0"/>
              <a:t>Receives ordered TXs from </a:t>
            </a:r>
            <a:r>
              <a:rPr lang="en-US" sz="2100" dirty="0" err="1"/>
              <a:t>orderer</a:t>
            </a:r>
            <a:r>
              <a:rPr lang="en-US" sz="2100" dirty="0"/>
              <a:t>, commits TXs, &amp; maintains ledger state</a:t>
            </a:r>
          </a:p>
          <a:p>
            <a:pPr lvl="1"/>
            <a:r>
              <a:rPr lang="en-US" sz="2100" dirty="0"/>
              <a:t>Can play a special role like endorser</a:t>
            </a:r>
          </a:p>
          <a:p>
            <a:pPr lvl="2"/>
            <a:r>
              <a:rPr lang="en-US" sz="1800" dirty="0"/>
              <a:t>TXs invoking </a:t>
            </a:r>
            <a:r>
              <a:rPr lang="en-US" sz="1800" dirty="0" err="1"/>
              <a:t>chaincode</a:t>
            </a:r>
            <a:r>
              <a:rPr lang="en-US" sz="1800" dirty="0"/>
              <a:t> needs to be endorsed before being committed</a:t>
            </a:r>
          </a:p>
          <a:p>
            <a:pPr lvl="2"/>
            <a:r>
              <a:rPr lang="en-US" sz="1800" dirty="0"/>
              <a:t>TXs must satisfy channel &amp; </a:t>
            </a:r>
            <a:r>
              <a:rPr lang="en-US" sz="1800" dirty="0" err="1"/>
              <a:t>chaincode</a:t>
            </a:r>
            <a:r>
              <a:rPr lang="en-US" sz="1800" dirty="0"/>
              <a:t>-specify endorsement policies</a:t>
            </a:r>
            <a:endParaRPr lang="en-AU" sz="1800" dirty="0"/>
          </a:p>
        </p:txBody>
      </p:sp>
      <p:sp>
        <p:nvSpPr>
          <p:cNvPr id="6" name="Content Placeholder 5">
            <a:extLst>
              <a:ext uri="{FF2B5EF4-FFF2-40B4-BE49-F238E27FC236}">
                <a16:creationId xmlns:a16="http://schemas.microsoft.com/office/drawing/2014/main" id="{6F0130C2-82BF-02E6-C5F0-973A1CC444EA}"/>
              </a:ext>
            </a:extLst>
          </p:cNvPr>
          <p:cNvSpPr>
            <a:spLocks noGrp="1"/>
          </p:cNvSpPr>
          <p:nvPr>
            <p:ph sz="half" idx="2"/>
          </p:nvPr>
        </p:nvSpPr>
        <p:spPr>
          <a:xfrm>
            <a:off x="4674295" y="3086604"/>
            <a:ext cx="4038600" cy="2142620"/>
          </a:xfrm>
        </p:spPr>
        <p:txBody>
          <a:bodyPr>
            <a:normAutofit fontScale="77500" lnSpcReduction="20000"/>
          </a:bodyPr>
          <a:lstStyle/>
          <a:p>
            <a:r>
              <a:rPr lang="en-US" sz="2300" dirty="0" err="1"/>
              <a:t>Orderer</a:t>
            </a:r>
            <a:r>
              <a:rPr lang="en-US" sz="2300" dirty="0"/>
              <a:t> </a:t>
            </a:r>
          </a:p>
          <a:p>
            <a:pPr lvl="1"/>
            <a:r>
              <a:rPr lang="en-US" sz="2100" dirty="0"/>
              <a:t>Validates &amp; orders TXs into a block, then broadcasts it to the network</a:t>
            </a:r>
          </a:p>
          <a:p>
            <a:pPr lvl="1"/>
            <a:r>
              <a:rPr lang="en-US" sz="2100" dirty="0"/>
              <a:t>Provides a communication channel between clients &amp; peers</a:t>
            </a:r>
          </a:p>
          <a:p>
            <a:pPr lvl="1"/>
            <a:r>
              <a:rPr lang="en-US" sz="2100" dirty="0"/>
              <a:t>Single </a:t>
            </a:r>
            <a:r>
              <a:rPr lang="en-US" sz="2100" dirty="0" err="1"/>
              <a:t>orderer</a:t>
            </a:r>
            <a:r>
              <a:rPr lang="en-US" sz="2100" dirty="0"/>
              <a:t> service prevents multiple competing blocks</a:t>
            </a:r>
          </a:p>
          <a:p>
            <a:pPr marL="0" indent="0">
              <a:buNone/>
            </a:pPr>
            <a:endParaRPr lang="en-AU" dirty="0"/>
          </a:p>
        </p:txBody>
      </p:sp>
      <p:sp>
        <p:nvSpPr>
          <p:cNvPr id="9" name="Content Placeholder 6">
            <a:extLst>
              <a:ext uri="{FF2B5EF4-FFF2-40B4-BE49-F238E27FC236}">
                <a16:creationId xmlns:a16="http://schemas.microsoft.com/office/drawing/2014/main" id="{165C621E-24C3-4CB6-A72C-3DE3B147367E}"/>
              </a:ext>
            </a:extLst>
          </p:cNvPr>
          <p:cNvSpPr txBox="1">
            <a:spLocks/>
          </p:cNvSpPr>
          <p:nvPr/>
        </p:nvSpPr>
        <p:spPr>
          <a:xfrm>
            <a:off x="5096411" y="3202750"/>
            <a:ext cx="3739136" cy="1847798"/>
          </a:xfrm>
          <a:prstGeom prst="rect">
            <a:avLst/>
          </a:prstGeom>
        </p:spPr>
        <p:txBody>
          <a:bodyPr vert="horz" lIns="0" tIns="0" rIns="0" bIns="0" rtlCol="0">
            <a:normAutofit/>
          </a:bodyPr>
          <a:lst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360"/>
              </a:spcBef>
              <a:spcAft>
                <a:spcPts val="450"/>
              </a:spcAft>
              <a:buClr>
                <a:schemeClr val="accent1"/>
              </a:buClr>
              <a:buFont typeface="Wingdings" pitchFamily="2" charset="2"/>
              <a:buChar char="§"/>
            </a:pPr>
            <a:endParaRPr lang="en-AU" sz="1800" dirty="0"/>
          </a:p>
        </p:txBody>
      </p:sp>
      <p:sp>
        <p:nvSpPr>
          <p:cNvPr id="4" name="Slide Number Placeholder 3">
            <a:extLst>
              <a:ext uri="{FF2B5EF4-FFF2-40B4-BE49-F238E27FC236}">
                <a16:creationId xmlns:a16="http://schemas.microsoft.com/office/drawing/2014/main" id="{F7A9F2D8-C2BF-C951-5090-17E850156113}"/>
              </a:ext>
            </a:extLst>
          </p:cNvPr>
          <p:cNvSpPr>
            <a:spLocks noGrp="1"/>
          </p:cNvSpPr>
          <p:nvPr>
            <p:ph type="sldNum" sz="quarter" idx="4"/>
          </p:nvPr>
        </p:nvSpPr>
        <p:spPr/>
        <p:txBody>
          <a:bodyPr/>
          <a:lstStyle/>
          <a:p>
            <a:fld id="{97F98C0B-273E-428A-ABCF-EBED2BA25188}" type="slidenum">
              <a:rPr lang="en-US" smtClean="0"/>
              <a:t>41</a:t>
            </a:fld>
            <a:endParaRPr lang="en-US"/>
          </a:p>
        </p:txBody>
      </p:sp>
    </p:spTree>
    <p:extLst>
      <p:ext uri="{BB962C8B-B14F-4D97-AF65-F5344CB8AC3E}">
        <p14:creationId xmlns:p14="http://schemas.microsoft.com/office/powerpoint/2010/main" val="23272960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0776446-2E6A-45DD-A69E-50C21A01BD9B}"/>
              </a:ext>
            </a:extLst>
          </p:cNvPr>
          <p:cNvSpPr>
            <a:spLocks noGrp="1"/>
          </p:cNvSpPr>
          <p:nvPr>
            <p:ph idx="1"/>
          </p:nvPr>
        </p:nvSpPr>
        <p:spPr>
          <a:xfrm>
            <a:off x="251522" y="1273324"/>
            <a:ext cx="8424934" cy="3574285"/>
          </a:xfrm>
        </p:spPr>
        <p:txBody>
          <a:bodyPr/>
          <a:lstStyle/>
          <a:p>
            <a:pPr marL="0" indent="0">
              <a:buNone/>
            </a:pPr>
            <a:r>
              <a:rPr lang="en-AU" dirty="0"/>
              <a:t>Which of the following statement(s) is True?</a:t>
            </a:r>
          </a:p>
          <a:p>
            <a:pPr marL="832680" lvl="2" indent="-411480">
              <a:buFont typeface="+mj-lt"/>
              <a:buAutoNum type="alphaUcPeriod"/>
            </a:pPr>
            <a:r>
              <a:rPr lang="en-AU" sz="2400" dirty="0"/>
              <a:t>As Hyperledger uses a Membership Service Provider (MSP), it’s not required to sign TXs</a:t>
            </a:r>
          </a:p>
          <a:p>
            <a:pPr marL="832680" lvl="2" indent="-411480">
              <a:buFont typeface="+mj-lt"/>
              <a:buAutoNum type="alphaUcPeriod"/>
            </a:pPr>
            <a:r>
              <a:rPr lang="en-AU" sz="2400" dirty="0"/>
              <a:t>Consensus algorithm in Hyperledger Fabric is based on PoW</a:t>
            </a:r>
          </a:p>
          <a:p>
            <a:pPr marL="832680" lvl="2" indent="-411480">
              <a:buFont typeface="+mj-lt"/>
              <a:buAutoNum type="alphaUcPeriod"/>
            </a:pPr>
            <a:r>
              <a:rPr lang="en-AU" sz="2400" dirty="0"/>
              <a:t>Both Ethereum &amp; Hyperledger Fabric maintain World State as a set of accounts &amp; balances</a:t>
            </a:r>
          </a:p>
          <a:p>
            <a:pPr marL="832680" lvl="2" indent="-411480">
              <a:buFont typeface="+mj-lt"/>
              <a:buAutoNum type="alphaUcPeriod"/>
            </a:pPr>
            <a:r>
              <a:rPr lang="en-AU" sz="2400" dirty="0"/>
              <a:t>Finality (i.e., time to confirm a TX) in Hyperledger Fabric is immediate</a:t>
            </a:r>
          </a:p>
        </p:txBody>
      </p:sp>
      <p:sp>
        <p:nvSpPr>
          <p:cNvPr id="3" name="Title 2">
            <a:extLst>
              <a:ext uri="{FF2B5EF4-FFF2-40B4-BE49-F238E27FC236}">
                <a16:creationId xmlns:a16="http://schemas.microsoft.com/office/drawing/2014/main" id="{3E3BB1A6-DFB5-4E8E-8EAF-7680670EFC5F}"/>
              </a:ext>
            </a:extLst>
          </p:cNvPr>
          <p:cNvSpPr>
            <a:spLocks noGrp="1"/>
          </p:cNvSpPr>
          <p:nvPr>
            <p:ph type="title"/>
          </p:nvPr>
        </p:nvSpPr>
        <p:spPr/>
        <p:txBody>
          <a:bodyPr/>
          <a:lstStyle/>
          <a:p>
            <a:r>
              <a:rPr lang="en-AU" dirty="0"/>
              <a:t>Question</a:t>
            </a:r>
          </a:p>
        </p:txBody>
      </p:sp>
      <p:sp>
        <p:nvSpPr>
          <p:cNvPr id="6" name="TextBox 5">
            <a:extLst>
              <a:ext uri="{FF2B5EF4-FFF2-40B4-BE49-F238E27FC236}">
                <a16:creationId xmlns:a16="http://schemas.microsoft.com/office/drawing/2014/main" id="{DCC2CFCC-3896-4E03-8EBD-7BC08BEED78B}"/>
              </a:ext>
            </a:extLst>
          </p:cNvPr>
          <p:cNvSpPr txBox="1"/>
          <p:nvPr/>
        </p:nvSpPr>
        <p:spPr>
          <a:xfrm>
            <a:off x="217048" y="2385382"/>
            <a:ext cx="259229" cy="400110"/>
          </a:xfrm>
          <a:prstGeom prst="rect">
            <a:avLst/>
          </a:prstGeom>
          <a:noFill/>
        </p:spPr>
        <p:txBody>
          <a:bodyPr wrap="square" rtlCol="0">
            <a:spAutoFit/>
          </a:bodyPr>
          <a:lstStyle/>
          <a:p>
            <a:r>
              <a:rPr lang="en-AU" sz="2000" b="1" dirty="0">
                <a:solidFill>
                  <a:srgbClr val="FF0000"/>
                </a:solidFill>
              </a:rPr>
              <a:t>X</a:t>
            </a:r>
          </a:p>
        </p:txBody>
      </p:sp>
      <p:sp>
        <p:nvSpPr>
          <p:cNvPr id="7" name="TextBox 6">
            <a:extLst>
              <a:ext uri="{FF2B5EF4-FFF2-40B4-BE49-F238E27FC236}">
                <a16:creationId xmlns:a16="http://schemas.microsoft.com/office/drawing/2014/main" id="{47C6B7E6-13B7-418F-8715-8F756F53D2E1}"/>
              </a:ext>
            </a:extLst>
          </p:cNvPr>
          <p:cNvSpPr txBox="1"/>
          <p:nvPr/>
        </p:nvSpPr>
        <p:spPr>
          <a:xfrm>
            <a:off x="217048" y="3537510"/>
            <a:ext cx="259229" cy="400110"/>
          </a:xfrm>
          <a:prstGeom prst="rect">
            <a:avLst/>
          </a:prstGeom>
          <a:noFill/>
        </p:spPr>
        <p:txBody>
          <a:bodyPr wrap="square" rtlCol="0">
            <a:spAutoFit/>
          </a:bodyPr>
          <a:lstStyle/>
          <a:p>
            <a:r>
              <a:rPr lang="en-AU" sz="2000" b="1" dirty="0">
                <a:solidFill>
                  <a:srgbClr val="00B050"/>
                </a:solidFill>
                <a:latin typeface="Segoe UI Symbol" panose="020B0502040204020203" pitchFamily="34" charset="0"/>
                <a:ea typeface="Segoe UI Symbol" panose="020B0502040204020203" pitchFamily="34" charset="0"/>
              </a:rPr>
              <a:t>✓</a:t>
            </a:r>
            <a:endParaRPr lang="en-AU" sz="2000" b="1" dirty="0">
              <a:solidFill>
                <a:srgbClr val="00B050"/>
              </a:solidFill>
            </a:endParaRPr>
          </a:p>
        </p:txBody>
      </p:sp>
      <p:sp>
        <p:nvSpPr>
          <p:cNvPr id="8" name="TextBox 7">
            <a:extLst>
              <a:ext uri="{FF2B5EF4-FFF2-40B4-BE49-F238E27FC236}">
                <a16:creationId xmlns:a16="http://schemas.microsoft.com/office/drawing/2014/main" id="{7F23129D-F338-484E-BF70-1F522292CCD3}"/>
              </a:ext>
            </a:extLst>
          </p:cNvPr>
          <p:cNvSpPr txBox="1"/>
          <p:nvPr/>
        </p:nvSpPr>
        <p:spPr>
          <a:xfrm>
            <a:off x="217048" y="1633364"/>
            <a:ext cx="259229" cy="400110"/>
          </a:xfrm>
          <a:prstGeom prst="rect">
            <a:avLst/>
          </a:prstGeom>
          <a:noFill/>
        </p:spPr>
        <p:txBody>
          <a:bodyPr wrap="square" rtlCol="0">
            <a:spAutoFit/>
          </a:bodyPr>
          <a:lstStyle/>
          <a:p>
            <a:r>
              <a:rPr lang="en-AU" sz="2000" b="1" dirty="0">
                <a:solidFill>
                  <a:srgbClr val="FF0000"/>
                </a:solidFill>
              </a:rPr>
              <a:t>X</a:t>
            </a:r>
          </a:p>
        </p:txBody>
      </p:sp>
      <p:sp>
        <p:nvSpPr>
          <p:cNvPr id="10" name="TextBox 9">
            <a:extLst>
              <a:ext uri="{FF2B5EF4-FFF2-40B4-BE49-F238E27FC236}">
                <a16:creationId xmlns:a16="http://schemas.microsoft.com/office/drawing/2014/main" id="{61C1BCBA-6350-4E01-AC8A-11B2EFFE69C4}"/>
              </a:ext>
            </a:extLst>
          </p:cNvPr>
          <p:cNvSpPr txBox="1"/>
          <p:nvPr/>
        </p:nvSpPr>
        <p:spPr>
          <a:xfrm>
            <a:off x="217048" y="2817430"/>
            <a:ext cx="259229" cy="400110"/>
          </a:xfrm>
          <a:prstGeom prst="rect">
            <a:avLst/>
          </a:prstGeom>
          <a:noFill/>
        </p:spPr>
        <p:txBody>
          <a:bodyPr wrap="square" rtlCol="0">
            <a:spAutoFit/>
          </a:bodyPr>
          <a:lstStyle/>
          <a:p>
            <a:r>
              <a:rPr lang="en-AU" sz="2000" b="1" dirty="0">
                <a:solidFill>
                  <a:srgbClr val="00B050"/>
                </a:solidFill>
                <a:latin typeface="Segoe UI Symbol" panose="020B0502040204020203" pitchFamily="34" charset="0"/>
                <a:ea typeface="Segoe UI Symbol" panose="020B0502040204020203" pitchFamily="34" charset="0"/>
              </a:rPr>
              <a:t>✓</a:t>
            </a:r>
            <a:endParaRPr lang="en-AU" sz="2000" b="1" dirty="0">
              <a:solidFill>
                <a:srgbClr val="00B050"/>
              </a:solidFill>
            </a:endParaRPr>
          </a:p>
        </p:txBody>
      </p:sp>
      <p:sp>
        <p:nvSpPr>
          <p:cNvPr id="4" name="Slide Number Placeholder 3">
            <a:extLst>
              <a:ext uri="{FF2B5EF4-FFF2-40B4-BE49-F238E27FC236}">
                <a16:creationId xmlns:a16="http://schemas.microsoft.com/office/drawing/2014/main" id="{3980F0E8-3E20-8CDC-AF6F-594AB26AA6F1}"/>
              </a:ext>
            </a:extLst>
          </p:cNvPr>
          <p:cNvSpPr>
            <a:spLocks noGrp="1"/>
          </p:cNvSpPr>
          <p:nvPr>
            <p:ph type="sldNum" sz="quarter" idx="4"/>
          </p:nvPr>
        </p:nvSpPr>
        <p:spPr/>
        <p:txBody>
          <a:bodyPr/>
          <a:lstStyle/>
          <a:p>
            <a:fld id="{97F98C0B-273E-428A-ABCF-EBED2BA25188}" type="slidenum">
              <a:rPr lang="en-US" smtClean="0"/>
              <a:t>42</a:t>
            </a:fld>
            <a:endParaRPr lang="en-US"/>
          </a:p>
        </p:txBody>
      </p:sp>
    </p:spTree>
    <p:extLst>
      <p:ext uri="{BB962C8B-B14F-4D97-AF65-F5344CB8AC3E}">
        <p14:creationId xmlns:p14="http://schemas.microsoft.com/office/powerpoint/2010/main" val="1594625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a:xfrm>
            <a:off x="648000" y="1273323"/>
            <a:ext cx="4820106" cy="3807530"/>
          </a:xfrm>
        </p:spPr>
        <p:txBody>
          <a:bodyPr>
            <a:normAutofit/>
          </a:bodyPr>
          <a:lstStyle/>
          <a:p>
            <a:r>
              <a:rPr lang="en-US" dirty="0"/>
              <a:t>Converts a large volume of data into a small datum</a:t>
            </a:r>
          </a:p>
          <a:p>
            <a:r>
              <a:rPr lang="en-AU" dirty="0"/>
              <a:t>Maps arbitrary-sized data to fixed-sized data</a:t>
            </a:r>
          </a:p>
          <a:p>
            <a:r>
              <a:rPr lang="en-AU" dirty="0"/>
              <a:t>Returned value is called a hash value, hash code, digest, or simply hash</a:t>
            </a:r>
          </a:p>
          <a:p>
            <a:r>
              <a:rPr lang="en-AU" dirty="0"/>
              <a:t>Algorithms</a:t>
            </a:r>
          </a:p>
          <a:p>
            <a:pPr lvl="1"/>
            <a:r>
              <a:rPr lang="en-AU" sz="1800" dirty="0"/>
              <a:t>MD5, SHA, SHA-3, KECCAK</a:t>
            </a:r>
          </a:p>
          <a:p>
            <a:pPr lvl="1"/>
            <a:r>
              <a:rPr lang="en-AU" sz="1800" dirty="0"/>
              <a:t>64, 128, 160, 224, 256, 384 &amp; 512 bits</a:t>
            </a:r>
          </a:p>
          <a:p>
            <a:pPr marL="0" indent="0">
              <a:buNone/>
            </a:pPr>
            <a:endParaRPr lang="en-AU" dirty="0"/>
          </a:p>
        </p:txBody>
      </p:sp>
      <p:sp>
        <p:nvSpPr>
          <p:cNvPr id="2" name="Title 1"/>
          <p:cNvSpPr>
            <a:spLocks noGrp="1"/>
          </p:cNvSpPr>
          <p:nvPr>
            <p:ph type="title"/>
          </p:nvPr>
        </p:nvSpPr>
        <p:spPr/>
        <p:txBody>
          <a:bodyPr/>
          <a:lstStyle/>
          <a:p>
            <a:r>
              <a:rPr lang="en-US" dirty="0"/>
              <a:t>Hashing</a:t>
            </a:r>
          </a:p>
        </p:txBody>
      </p:sp>
      <p:pic>
        <p:nvPicPr>
          <p:cNvPr id="10" name="Picture 3">
            <a:extLst>
              <a:ext uri="{FF2B5EF4-FFF2-40B4-BE49-F238E27FC236}">
                <a16:creationId xmlns:a16="http://schemas.microsoft.com/office/drawing/2014/main" id="{367E4FF5-8480-42A7-8043-BA4DEE04E403}"/>
              </a:ext>
            </a:extLst>
          </p:cNvPr>
          <p:cNvPicPr>
            <a:picLocks noChangeAspect="1" noChangeArrowheads="1"/>
          </p:cNvPicPr>
          <p:nvPr/>
        </p:nvPicPr>
        <p:blipFill>
          <a:blip r:embed="rId3" cstate="print"/>
          <a:srcRect/>
          <a:stretch>
            <a:fillRect/>
          </a:stretch>
        </p:blipFill>
        <p:spPr bwMode="auto">
          <a:xfrm>
            <a:off x="5631522" y="1099003"/>
            <a:ext cx="3017520" cy="1011191"/>
          </a:xfrm>
          <a:prstGeom prst="rect">
            <a:avLst/>
          </a:prstGeom>
          <a:noFill/>
          <a:ln w="9525">
            <a:noFill/>
            <a:miter lim="800000"/>
            <a:headEnd/>
            <a:tailEnd/>
          </a:ln>
          <a:effectLst/>
        </p:spPr>
      </p:pic>
      <p:sp>
        <p:nvSpPr>
          <p:cNvPr id="3" name="Rectangle 2">
            <a:extLst>
              <a:ext uri="{FF2B5EF4-FFF2-40B4-BE49-F238E27FC236}">
                <a16:creationId xmlns:a16="http://schemas.microsoft.com/office/drawing/2014/main" id="{378AEA60-BD14-4C1C-9E92-C86D57CE3FC3}"/>
              </a:ext>
            </a:extLst>
          </p:cNvPr>
          <p:cNvSpPr/>
          <p:nvPr/>
        </p:nvSpPr>
        <p:spPr>
          <a:xfrm>
            <a:off x="6306275" y="1114808"/>
            <a:ext cx="563880" cy="2483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20" dirty="0"/>
          </a:p>
        </p:txBody>
      </p:sp>
      <p:grpSp>
        <p:nvGrpSpPr>
          <p:cNvPr id="7" name="Group 6">
            <a:extLst>
              <a:ext uri="{FF2B5EF4-FFF2-40B4-BE49-F238E27FC236}">
                <a16:creationId xmlns:a16="http://schemas.microsoft.com/office/drawing/2014/main" id="{6118E7AC-BD39-4E21-BF03-2FC1AB8C5078}"/>
              </a:ext>
            </a:extLst>
          </p:cNvPr>
          <p:cNvGrpSpPr/>
          <p:nvPr/>
        </p:nvGrpSpPr>
        <p:grpSpPr>
          <a:xfrm>
            <a:off x="5502268" y="2215603"/>
            <a:ext cx="3240001" cy="2865251"/>
            <a:chOff x="5292480" y="1942882"/>
            <a:chExt cx="3600000" cy="3183613"/>
          </a:xfrm>
        </p:grpSpPr>
        <p:grpSp>
          <p:nvGrpSpPr>
            <p:cNvPr id="6" name="Group 5">
              <a:extLst>
                <a:ext uri="{FF2B5EF4-FFF2-40B4-BE49-F238E27FC236}">
                  <a16:creationId xmlns:a16="http://schemas.microsoft.com/office/drawing/2014/main" id="{7E085469-F059-4403-A837-2D85D4A568FE}"/>
                </a:ext>
              </a:extLst>
            </p:cNvPr>
            <p:cNvGrpSpPr/>
            <p:nvPr/>
          </p:nvGrpSpPr>
          <p:grpSpPr>
            <a:xfrm>
              <a:off x="5292480" y="2319281"/>
              <a:ext cx="3600000" cy="2807214"/>
              <a:chOff x="5292480" y="2319281"/>
              <a:chExt cx="3600000" cy="2807214"/>
            </a:xfrm>
          </p:grpSpPr>
          <p:pic>
            <p:nvPicPr>
              <p:cNvPr id="12" name="Content Placeholder 4">
                <a:extLst>
                  <a:ext uri="{FF2B5EF4-FFF2-40B4-BE49-F238E27FC236}">
                    <a16:creationId xmlns:a16="http://schemas.microsoft.com/office/drawing/2014/main" id="{7CCE70B5-B82A-4179-BF29-D99F82A9629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8527"/>
              <a:stretch/>
            </p:blipFill>
            <p:spPr>
              <a:xfrm>
                <a:off x="5292480" y="2319281"/>
                <a:ext cx="3600000" cy="2386327"/>
              </a:xfrm>
              <a:prstGeom prst="rect">
                <a:avLst/>
              </a:prstGeom>
            </p:spPr>
          </p:pic>
          <p:sp>
            <p:nvSpPr>
              <p:cNvPr id="15" name="TextBox 14">
                <a:extLst>
                  <a:ext uri="{FF2B5EF4-FFF2-40B4-BE49-F238E27FC236}">
                    <a16:creationId xmlns:a16="http://schemas.microsoft.com/office/drawing/2014/main" id="{F33644A9-B0EA-4F22-8CAF-BA67796DF517}"/>
                  </a:ext>
                </a:extLst>
              </p:cNvPr>
              <p:cNvSpPr txBox="1"/>
              <p:nvPr/>
            </p:nvSpPr>
            <p:spPr>
              <a:xfrm>
                <a:off x="5349801" y="4664830"/>
                <a:ext cx="3504722" cy="461665"/>
              </a:xfrm>
              <a:prstGeom prst="rect">
                <a:avLst/>
              </a:prstGeom>
              <a:noFill/>
            </p:spPr>
            <p:txBody>
              <a:bodyPr wrap="square" rtlCol="0">
                <a:spAutoFit/>
              </a:bodyPr>
              <a:lstStyle/>
              <a:p>
                <a:r>
                  <a:rPr lang="en-AU" sz="1050" dirty="0"/>
                  <a:t>Source:</a:t>
                </a:r>
                <a:r>
                  <a:rPr lang="en-AU" sz="1050" dirty="0">
                    <a:hlinkClick r:id="rId5"/>
                  </a:rPr>
                  <a:t> https://en.wikipedia.org/wiki/ Cryptographic_hash_function</a:t>
                </a:r>
                <a:endParaRPr lang="en-AU" sz="1050" dirty="0"/>
              </a:p>
            </p:txBody>
          </p:sp>
        </p:grpSp>
        <p:sp>
          <p:nvSpPr>
            <p:cNvPr id="16" name="TextBox 15">
              <a:extLst>
                <a:ext uri="{FF2B5EF4-FFF2-40B4-BE49-F238E27FC236}">
                  <a16:creationId xmlns:a16="http://schemas.microsoft.com/office/drawing/2014/main" id="{F76BDD58-A003-40E9-8296-1388BB152215}"/>
                </a:ext>
              </a:extLst>
            </p:cNvPr>
            <p:cNvSpPr txBox="1"/>
            <p:nvPr/>
          </p:nvSpPr>
          <p:spPr>
            <a:xfrm>
              <a:off x="5292480" y="1942882"/>
              <a:ext cx="3600000" cy="307777"/>
            </a:xfrm>
            <a:prstGeom prst="rect">
              <a:avLst/>
            </a:prstGeom>
            <a:solidFill>
              <a:schemeClr val="bg1"/>
            </a:solidFill>
          </p:spPr>
          <p:txBody>
            <a:bodyPr wrap="square" rtlCol="0">
              <a:spAutoFit/>
            </a:bodyPr>
            <a:lstStyle/>
            <a:p>
              <a:r>
                <a:rPr lang="de-DE" sz="1200" b="1" dirty="0"/>
                <a:t>Input Value	                     Hash </a:t>
              </a:r>
              <a:r>
                <a:rPr lang="en-AU" sz="1200" b="1" dirty="0"/>
                <a:t>value</a:t>
              </a:r>
            </a:p>
          </p:txBody>
        </p:sp>
      </p:grpSp>
      <p:sp>
        <p:nvSpPr>
          <p:cNvPr id="5" name="Slide Number Placeholder 4">
            <a:extLst>
              <a:ext uri="{FF2B5EF4-FFF2-40B4-BE49-F238E27FC236}">
                <a16:creationId xmlns:a16="http://schemas.microsoft.com/office/drawing/2014/main" id="{3A8BC1FC-FED7-04A4-82B0-E36F29D5BF35}"/>
              </a:ext>
            </a:extLst>
          </p:cNvPr>
          <p:cNvSpPr>
            <a:spLocks noGrp="1"/>
          </p:cNvSpPr>
          <p:nvPr>
            <p:ph type="sldNum" sz="quarter" idx="4"/>
          </p:nvPr>
        </p:nvSpPr>
        <p:spPr/>
        <p:txBody>
          <a:bodyPr/>
          <a:lstStyle/>
          <a:p>
            <a:fld id="{97F98C0B-273E-428A-ABCF-EBED2BA25188}" type="slidenum">
              <a:rPr lang="en-US" smtClean="0"/>
              <a:t>5</a:t>
            </a:fld>
            <a:endParaRPr lang="en-US"/>
          </a:p>
        </p:txBody>
      </p:sp>
    </p:spTree>
    <p:extLst>
      <p:ext uri="{BB962C8B-B14F-4D97-AF65-F5344CB8AC3E}">
        <p14:creationId xmlns:p14="http://schemas.microsoft.com/office/powerpoint/2010/main" val="1018500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a:xfrm>
            <a:off x="647999" y="1273324"/>
            <a:ext cx="7920002" cy="3816425"/>
          </a:xfrm>
        </p:spPr>
        <p:txBody>
          <a:bodyPr>
            <a:normAutofit/>
          </a:bodyPr>
          <a:lstStyle/>
          <a:p>
            <a:r>
              <a:rPr lang="en-AU" dirty="0"/>
              <a:t>Deterministic</a:t>
            </a:r>
          </a:p>
          <a:p>
            <a:pPr lvl="1"/>
            <a:r>
              <a:rPr lang="en-AU" sz="1800" dirty="0"/>
              <a:t>Same message always results in the same hash</a:t>
            </a:r>
          </a:p>
          <a:p>
            <a:r>
              <a:rPr lang="en-AU" dirty="0"/>
              <a:t>A small change to a message changes hash value so extensively that old &amp; new hash values appear uncorrelated</a:t>
            </a:r>
          </a:p>
          <a:p>
            <a:pPr lvl="1"/>
            <a:r>
              <a:rPr lang="en-AU" sz="1800" dirty="0"/>
              <a:t>Called “Consistent Hashing”</a:t>
            </a:r>
          </a:p>
          <a:p>
            <a:r>
              <a:rPr lang="en-AU" dirty="0"/>
              <a:t>Quick to compute hash value for any message/document</a:t>
            </a:r>
          </a:p>
          <a:p>
            <a:r>
              <a:rPr lang="en-AU" noProof="0" dirty="0"/>
              <a:t>One-way functions</a:t>
            </a:r>
          </a:p>
          <a:p>
            <a:pPr lvl="1"/>
            <a:r>
              <a:rPr lang="en-AU" sz="1800" noProof="0" dirty="0"/>
              <a:t>Infeasible to invert (i.e., </a:t>
            </a:r>
            <a:r>
              <a:rPr lang="en-AU" sz="1800" dirty="0"/>
              <a:t>generate a message from its hash value) except by trying all possible messages</a:t>
            </a:r>
          </a:p>
          <a:p>
            <a:r>
              <a:rPr lang="en-AU" dirty="0"/>
              <a:t>Infeasible to find 2 different messages with the same hash value</a:t>
            </a:r>
          </a:p>
          <a:p>
            <a:pPr lvl="1"/>
            <a:r>
              <a:rPr lang="en-AU" sz="1800" dirty="0"/>
              <a:t>If happens, it’s called a “Hash Collision”</a:t>
            </a:r>
          </a:p>
        </p:txBody>
      </p:sp>
      <p:sp>
        <p:nvSpPr>
          <p:cNvPr id="2" name="Title 1"/>
          <p:cNvSpPr>
            <a:spLocks noGrp="1"/>
          </p:cNvSpPr>
          <p:nvPr>
            <p:ph type="title"/>
          </p:nvPr>
        </p:nvSpPr>
        <p:spPr>
          <a:xfrm>
            <a:off x="647999" y="287999"/>
            <a:ext cx="7905281" cy="648000"/>
          </a:xfrm>
        </p:spPr>
        <p:txBody>
          <a:bodyPr>
            <a:normAutofit/>
          </a:bodyPr>
          <a:lstStyle/>
          <a:p>
            <a:r>
              <a:rPr lang="en-US" dirty="0"/>
              <a:t>Properties of </a:t>
            </a:r>
            <a:r>
              <a:rPr lang="en-AU" dirty="0"/>
              <a:t>Cryptographic Hash Functions</a:t>
            </a:r>
            <a:endParaRPr lang="en-AU" noProof="0" dirty="0"/>
          </a:p>
        </p:txBody>
      </p:sp>
      <p:sp>
        <p:nvSpPr>
          <p:cNvPr id="4" name="Slide Number Placeholder 3">
            <a:extLst>
              <a:ext uri="{FF2B5EF4-FFF2-40B4-BE49-F238E27FC236}">
                <a16:creationId xmlns:a16="http://schemas.microsoft.com/office/drawing/2014/main" id="{E551962F-6165-E861-60C0-7252E2F70C3E}"/>
              </a:ext>
            </a:extLst>
          </p:cNvPr>
          <p:cNvSpPr>
            <a:spLocks noGrp="1"/>
          </p:cNvSpPr>
          <p:nvPr>
            <p:ph type="sldNum" sz="quarter" idx="4"/>
          </p:nvPr>
        </p:nvSpPr>
        <p:spPr/>
        <p:txBody>
          <a:bodyPr/>
          <a:lstStyle/>
          <a:p>
            <a:fld id="{97F98C0B-273E-428A-ABCF-EBED2BA25188}" type="slidenum">
              <a:rPr lang="en-US" smtClean="0"/>
              <a:t>6</a:t>
            </a:fld>
            <a:endParaRPr lang="en-US"/>
          </a:p>
        </p:txBody>
      </p:sp>
    </p:spTree>
    <p:extLst>
      <p:ext uri="{BB962C8B-B14F-4D97-AF65-F5344CB8AC3E}">
        <p14:creationId xmlns:p14="http://schemas.microsoft.com/office/powerpoint/2010/main" val="14345042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r>
              <a:rPr lang="en-AU" dirty="0"/>
              <a:t>A binary tree built using hashes</a:t>
            </a:r>
          </a:p>
          <a:p>
            <a:r>
              <a:rPr lang="en-AU" dirty="0"/>
              <a:t>Allow efficient &amp; secure verification of contents of large data structures</a:t>
            </a:r>
          </a:p>
          <a:p>
            <a:r>
              <a:rPr lang="en-AU" dirty="0"/>
              <a:t>Can efficiently demonstrate a leaf node is a part of a given hash tree</a:t>
            </a:r>
          </a:p>
          <a:p>
            <a:pPr lvl="2"/>
            <a:endParaRPr lang="en-AU" dirty="0"/>
          </a:p>
        </p:txBody>
      </p:sp>
      <p:sp>
        <p:nvSpPr>
          <p:cNvPr id="4" name="Title 3"/>
          <p:cNvSpPr>
            <a:spLocks noGrp="1"/>
          </p:cNvSpPr>
          <p:nvPr>
            <p:ph type="title"/>
          </p:nvPr>
        </p:nvSpPr>
        <p:spPr/>
        <p:txBody>
          <a:bodyPr/>
          <a:lstStyle/>
          <a:p>
            <a:r>
              <a:rPr lang="en-AU" dirty="0"/>
              <a:t>Merkle Tree</a:t>
            </a:r>
            <a:endParaRPr lang="en-AU" noProof="0" dirty="0"/>
          </a:p>
        </p:txBody>
      </p:sp>
      <p:sp>
        <p:nvSpPr>
          <p:cNvPr id="8" name="Rectangle 7"/>
          <p:cNvSpPr/>
          <p:nvPr/>
        </p:nvSpPr>
        <p:spPr>
          <a:xfrm>
            <a:off x="1707111" y="4749510"/>
            <a:ext cx="486054" cy="340238"/>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900" b="1" dirty="0"/>
              <a:t>H(Tx</a:t>
            </a:r>
            <a:r>
              <a:rPr lang="en-AU" sz="900" b="1" baseline="-25000" dirty="0"/>
              <a:t>1</a:t>
            </a:r>
            <a:r>
              <a:rPr lang="en-AU" sz="900" b="1" dirty="0"/>
              <a:t>)</a:t>
            </a:r>
          </a:p>
        </p:txBody>
      </p:sp>
      <p:sp>
        <p:nvSpPr>
          <p:cNvPr id="9" name="Rectangle 8"/>
          <p:cNvSpPr/>
          <p:nvPr/>
        </p:nvSpPr>
        <p:spPr>
          <a:xfrm>
            <a:off x="2387587" y="4749510"/>
            <a:ext cx="486054" cy="340238"/>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900" b="1" dirty="0"/>
              <a:t>H(Tx</a:t>
            </a:r>
            <a:r>
              <a:rPr lang="en-AU" sz="900" b="1" baseline="-25000" dirty="0"/>
              <a:t>2</a:t>
            </a:r>
            <a:r>
              <a:rPr lang="en-AU" sz="900" b="1" dirty="0"/>
              <a:t>)</a:t>
            </a:r>
          </a:p>
        </p:txBody>
      </p:sp>
      <p:sp>
        <p:nvSpPr>
          <p:cNvPr id="10" name="Rectangle 9"/>
          <p:cNvSpPr/>
          <p:nvPr/>
        </p:nvSpPr>
        <p:spPr>
          <a:xfrm>
            <a:off x="1950138" y="4070357"/>
            <a:ext cx="680476" cy="2916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948" b="1" dirty="0">
              <a:solidFill>
                <a:schemeClr val="tx1"/>
              </a:solidFill>
            </a:endParaRPr>
          </a:p>
        </p:txBody>
      </p:sp>
      <p:sp>
        <p:nvSpPr>
          <p:cNvPr id="11" name="TextBox 10"/>
          <p:cNvSpPr txBox="1"/>
          <p:nvPr/>
        </p:nvSpPr>
        <p:spPr>
          <a:xfrm>
            <a:off x="1950138" y="4106420"/>
            <a:ext cx="388844" cy="238207"/>
          </a:xfrm>
          <a:prstGeom prst="rect">
            <a:avLst/>
          </a:prstGeom>
          <a:noFill/>
        </p:spPr>
        <p:txBody>
          <a:bodyPr wrap="square" rtlCol="0">
            <a:spAutoFit/>
          </a:bodyPr>
          <a:lstStyle/>
          <a:p>
            <a:r>
              <a:rPr lang="en-US" sz="948" b="1" dirty="0"/>
              <a:t>H( )</a:t>
            </a:r>
          </a:p>
        </p:txBody>
      </p:sp>
      <p:sp>
        <p:nvSpPr>
          <p:cNvPr id="12" name="TextBox 11"/>
          <p:cNvSpPr txBox="1"/>
          <p:nvPr/>
        </p:nvSpPr>
        <p:spPr>
          <a:xfrm>
            <a:off x="2241770" y="4112691"/>
            <a:ext cx="388844" cy="238207"/>
          </a:xfrm>
          <a:prstGeom prst="rect">
            <a:avLst/>
          </a:prstGeom>
          <a:noFill/>
        </p:spPr>
        <p:txBody>
          <a:bodyPr wrap="square" rtlCol="0">
            <a:spAutoFit/>
          </a:bodyPr>
          <a:lstStyle/>
          <a:p>
            <a:r>
              <a:rPr lang="en-US" sz="948" b="1" dirty="0"/>
              <a:t>H( )</a:t>
            </a:r>
          </a:p>
        </p:txBody>
      </p:sp>
      <p:cxnSp>
        <p:nvCxnSpPr>
          <p:cNvPr id="13" name="Elbow Connector 12"/>
          <p:cNvCxnSpPr>
            <a:stCxn id="11" idx="2"/>
            <a:endCxn id="8" idx="0"/>
          </p:cNvCxnSpPr>
          <p:nvPr/>
        </p:nvCxnSpPr>
        <p:spPr>
          <a:xfrm rot="5400000">
            <a:off x="1844907" y="4449857"/>
            <a:ext cx="404884" cy="194422"/>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14" name="Elbow Connector 13"/>
          <p:cNvCxnSpPr>
            <a:stCxn id="12" idx="2"/>
            <a:endCxn id="9" idx="0"/>
          </p:cNvCxnSpPr>
          <p:nvPr/>
        </p:nvCxnSpPr>
        <p:spPr>
          <a:xfrm rot="16200000" flipH="1">
            <a:off x="2334098" y="4452992"/>
            <a:ext cx="398613" cy="194422"/>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15" name="Rectangle 14"/>
          <p:cNvSpPr/>
          <p:nvPr/>
        </p:nvSpPr>
        <p:spPr>
          <a:xfrm>
            <a:off x="3165273" y="4749510"/>
            <a:ext cx="486054" cy="340238"/>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900" b="1" dirty="0"/>
              <a:t>H(Tx</a:t>
            </a:r>
            <a:r>
              <a:rPr lang="en-AU" sz="900" b="1" baseline="-25000" dirty="0"/>
              <a:t>3</a:t>
            </a:r>
            <a:r>
              <a:rPr lang="en-AU" sz="900" b="1" dirty="0"/>
              <a:t>)</a:t>
            </a:r>
          </a:p>
        </p:txBody>
      </p:sp>
      <p:sp>
        <p:nvSpPr>
          <p:cNvPr id="16" name="Rectangle 15"/>
          <p:cNvSpPr/>
          <p:nvPr/>
        </p:nvSpPr>
        <p:spPr>
          <a:xfrm>
            <a:off x="3845749" y="4749510"/>
            <a:ext cx="486054" cy="340238"/>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900" b="1" dirty="0"/>
              <a:t>H(Tx</a:t>
            </a:r>
            <a:r>
              <a:rPr lang="en-AU" sz="900" b="1" baseline="-25000" dirty="0"/>
              <a:t>4</a:t>
            </a:r>
            <a:r>
              <a:rPr lang="en-AU" sz="900" b="1" dirty="0"/>
              <a:t>)</a:t>
            </a:r>
          </a:p>
        </p:txBody>
      </p:sp>
      <p:sp>
        <p:nvSpPr>
          <p:cNvPr id="17" name="Rectangle 16"/>
          <p:cNvSpPr/>
          <p:nvPr/>
        </p:nvSpPr>
        <p:spPr>
          <a:xfrm>
            <a:off x="3408300" y="4070357"/>
            <a:ext cx="680476" cy="2916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948" b="1" dirty="0">
              <a:solidFill>
                <a:schemeClr val="tx1"/>
              </a:solidFill>
            </a:endParaRPr>
          </a:p>
        </p:txBody>
      </p:sp>
      <p:sp>
        <p:nvSpPr>
          <p:cNvPr id="18" name="TextBox 17"/>
          <p:cNvSpPr txBox="1"/>
          <p:nvPr/>
        </p:nvSpPr>
        <p:spPr>
          <a:xfrm>
            <a:off x="3408300" y="4106420"/>
            <a:ext cx="388844" cy="238207"/>
          </a:xfrm>
          <a:prstGeom prst="rect">
            <a:avLst/>
          </a:prstGeom>
          <a:noFill/>
        </p:spPr>
        <p:txBody>
          <a:bodyPr wrap="square" rtlCol="0">
            <a:spAutoFit/>
          </a:bodyPr>
          <a:lstStyle/>
          <a:p>
            <a:r>
              <a:rPr lang="en-US" sz="948" b="1" dirty="0"/>
              <a:t>H( )</a:t>
            </a:r>
          </a:p>
        </p:txBody>
      </p:sp>
      <p:sp>
        <p:nvSpPr>
          <p:cNvPr id="19" name="TextBox 18"/>
          <p:cNvSpPr txBox="1"/>
          <p:nvPr/>
        </p:nvSpPr>
        <p:spPr>
          <a:xfrm>
            <a:off x="3699932" y="4112691"/>
            <a:ext cx="388844" cy="238207"/>
          </a:xfrm>
          <a:prstGeom prst="rect">
            <a:avLst/>
          </a:prstGeom>
          <a:noFill/>
        </p:spPr>
        <p:txBody>
          <a:bodyPr wrap="square" rtlCol="0">
            <a:spAutoFit/>
          </a:bodyPr>
          <a:lstStyle/>
          <a:p>
            <a:r>
              <a:rPr lang="en-US" sz="948" b="1" dirty="0"/>
              <a:t>H( )</a:t>
            </a:r>
          </a:p>
        </p:txBody>
      </p:sp>
      <p:cxnSp>
        <p:nvCxnSpPr>
          <p:cNvPr id="20" name="Elbow Connector 19"/>
          <p:cNvCxnSpPr>
            <a:stCxn id="18" idx="2"/>
            <a:endCxn id="15" idx="0"/>
          </p:cNvCxnSpPr>
          <p:nvPr/>
        </p:nvCxnSpPr>
        <p:spPr>
          <a:xfrm rot="5400000">
            <a:off x="3303069" y="4449857"/>
            <a:ext cx="404884" cy="194422"/>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21" name="Elbow Connector 20"/>
          <p:cNvCxnSpPr>
            <a:stCxn id="19" idx="2"/>
            <a:endCxn id="16" idx="0"/>
          </p:cNvCxnSpPr>
          <p:nvPr/>
        </p:nvCxnSpPr>
        <p:spPr>
          <a:xfrm rot="16200000" flipH="1">
            <a:off x="3792260" y="4452992"/>
            <a:ext cx="398613" cy="194422"/>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22" name="Rectangle 21"/>
          <p:cNvSpPr/>
          <p:nvPr/>
        </p:nvSpPr>
        <p:spPr>
          <a:xfrm>
            <a:off x="2679219" y="3359263"/>
            <a:ext cx="680476" cy="2916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948" b="1" dirty="0">
              <a:solidFill>
                <a:schemeClr val="tx1"/>
              </a:solidFill>
            </a:endParaRPr>
          </a:p>
        </p:txBody>
      </p:sp>
      <p:sp>
        <p:nvSpPr>
          <p:cNvPr id="23" name="TextBox 22"/>
          <p:cNvSpPr txBox="1"/>
          <p:nvPr/>
        </p:nvSpPr>
        <p:spPr>
          <a:xfrm>
            <a:off x="2679219" y="3395325"/>
            <a:ext cx="388844" cy="238207"/>
          </a:xfrm>
          <a:prstGeom prst="rect">
            <a:avLst/>
          </a:prstGeom>
          <a:noFill/>
        </p:spPr>
        <p:txBody>
          <a:bodyPr wrap="square" rtlCol="0">
            <a:spAutoFit/>
          </a:bodyPr>
          <a:lstStyle/>
          <a:p>
            <a:r>
              <a:rPr lang="en-US" sz="948" b="1" dirty="0"/>
              <a:t>H( )</a:t>
            </a:r>
          </a:p>
        </p:txBody>
      </p:sp>
      <p:sp>
        <p:nvSpPr>
          <p:cNvPr id="24" name="TextBox 23"/>
          <p:cNvSpPr txBox="1"/>
          <p:nvPr/>
        </p:nvSpPr>
        <p:spPr>
          <a:xfrm>
            <a:off x="2970851" y="3401597"/>
            <a:ext cx="388844" cy="238207"/>
          </a:xfrm>
          <a:prstGeom prst="rect">
            <a:avLst/>
          </a:prstGeom>
          <a:noFill/>
        </p:spPr>
        <p:txBody>
          <a:bodyPr wrap="square" rtlCol="0">
            <a:spAutoFit/>
          </a:bodyPr>
          <a:lstStyle/>
          <a:p>
            <a:r>
              <a:rPr lang="en-US" sz="948" b="1" dirty="0"/>
              <a:t>H( )</a:t>
            </a:r>
          </a:p>
        </p:txBody>
      </p:sp>
      <p:cxnSp>
        <p:nvCxnSpPr>
          <p:cNvPr id="25" name="Elbow Connector 24"/>
          <p:cNvCxnSpPr>
            <a:stCxn id="23" idx="2"/>
            <a:endCxn id="10" idx="0"/>
          </p:cNvCxnSpPr>
          <p:nvPr/>
        </p:nvCxnSpPr>
        <p:spPr>
          <a:xfrm rot="5400000">
            <a:off x="2363596" y="3560313"/>
            <a:ext cx="436826" cy="583265"/>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26" name="Elbow Connector 25"/>
          <p:cNvCxnSpPr>
            <a:stCxn id="24" idx="2"/>
            <a:endCxn id="17" idx="0"/>
          </p:cNvCxnSpPr>
          <p:nvPr/>
        </p:nvCxnSpPr>
        <p:spPr>
          <a:xfrm rot="16200000" flipH="1">
            <a:off x="3241628" y="3563448"/>
            <a:ext cx="430554" cy="583265"/>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27" name="Rectangle 26"/>
          <p:cNvSpPr/>
          <p:nvPr/>
        </p:nvSpPr>
        <p:spPr>
          <a:xfrm>
            <a:off x="4672040" y="4749510"/>
            <a:ext cx="486054" cy="340238"/>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900" b="1" dirty="0"/>
              <a:t>H(Tx</a:t>
            </a:r>
            <a:r>
              <a:rPr lang="en-AU" sz="900" b="1" baseline="-25000" dirty="0"/>
              <a:t>5</a:t>
            </a:r>
            <a:r>
              <a:rPr lang="en-AU" sz="900" b="1" dirty="0"/>
              <a:t>)</a:t>
            </a:r>
          </a:p>
        </p:txBody>
      </p:sp>
      <p:sp>
        <p:nvSpPr>
          <p:cNvPr id="28" name="Rectangle 27"/>
          <p:cNvSpPr/>
          <p:nvPr/>
        </p:nvSpPr>
        <p:spPr>
          <a:xfrm>
            <a:off x="5352516" y="4749510"/>
            <a:ext cx="486054" cy="340238"/>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900" b="1" dirty="0"/>
              <a:t>H(Tx</a:t>
            </a:r>
            <a:r>
              <a:rPr lang="en-AU" sz="900" b="1" baseline="-25000" dirty="0"/>
              <a:t>6</a:t>
            </a:r>
            <a:r>
              <a:rPr lang="en-AU" sz="900" b="1" dirty="0"/>
              <a:t>)</a:t>
            </a:r>
          </a:p>
        </p:txBody>
      </p:sp>
      <p:sp>
        <p:nvSpPr>
          <p:cNvPr id="29" name="Rectangle 28"/>
          <p:cNvSpPr/>
          <p:nvPr/>
        </p:nvSpPr>
        <p:spPr>
          <a:xfrm>
            <a:off x="4915068" y="4070357"/>
            <a:ext cx="680476" cy="2916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948" b="1" dirty="0">
              <a:solidFill>
                <a:schemeClr val="tx1"/>
              </a:solidFill>
            </a:endParaRPr>
          </a:p>
        </p:txBody>
      </p:sp>
      <p:sp>
        <p:nvSpPr>
          <p:cNvPr id="30" name="TextBox 29"/>
          <p:cNvSpPr txBox="1"/>
          <p:nvPr/>
        </p:nvSpPr>
        <p:spPr>
          <a:xfrm>
            <a:off x="4915067" y="4106420"/>
            <a:ext cx="388844" cy="238207"/>
          </a:xfrm>
          <a:prstGeom prst="rect">
            <a:avLst/>
          </a:prstGeom>
          <a:noFill/>
        </p:spPr>
        <p:txBody>
          <a:bodyPr wrap="square" rtlCol="0">
            <a:spAutoFit/>
          </a:bodyPr>
          <a:lstStyle/>
          <a:p>
            <a:r>
              <a:rPr lang="en-US" sz="948" b="1" dirty="0"/>
              <a:t>H( )</a:t>
            </a:r>
          </a:p>
        </p:txBody>
      </p:sp>
      <p:sp>
        <p:nvSpPr>
          <p:cNvPr id="31" name="TextBox 30"/>
          <p:cNvSpPr txBox="1"/>
          <p:nvPr/>
        </p:nvSpPr>
        <p:spPr>
          <a:xfrm>
            <a:off x="5206699" y="4112691"/>
            <a:ext cx="388844" cy="238207"/>
          </a:xfrm>
          <a:prstGeom prst="rect">
            <a:avLst/>
          </a:prstGeom>
          <a:noFill/>
        </p:spPr>
        <p:txBody>
          <a:bodyPr wrap="square" rtlCol="0">
            <a:spAutoFit/>
          </a:bodyPr>
          <a:lstStyle/>
          <a:p>
            <a:r>
              <a:rPr lang="en-US" sz="948" b="1" dirty="0"/>
              <a:t>H( )</a:t>
            </a:r>
          </a:p>
        </p:txBody>
      </p:sp>
      <p:cxnSp>
        <p:nvCxnSpPr>
          <p:cNvPr id="32" name="Elbow Connector 31"/>
          <p:cNvCxnSpPr>
            <a:stCxn id="30" idx="2"/>
            <a:endCxn id="27" idx="0"/>
          </p:cNvCxnSpPr>
          <p:nvPr/>
        </p:nvCxnSpPr>
        <p:spPr>
          <a:xfrm rot="5400000">
            <a:off x="4809836" y="4449857"/>
            <a:ext cx="404884" cy="194422"/>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33" name="Elbow Connector 32"/>
          <p:cNvCxnSpPr>
            <a:stCxn id="31" idx="2"/>
            <a:endCxn id="28" idx="0"/>
          </p:cNvCxnSpPr>
          <p:nvPr/>
        </p:nvCxnSpPr>
        <p:spPr>
          <a:xfrm rot="16200000" flipH="1">
            <a:off x="5299027" y="4452992"/>
            <a:ext cx="398613" cy="194422"/>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34" name="Rectangle 33"/>
          <p:cNvSpPr/>
          <p:nvPr/>
        </p:nvSpPr>
        <p:spPr>
          <a:xfrm>
            <a:off x="6130202" y="4749510"/>
            <a:ext cx="486054" cy="340238"/>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900" b="1" dirty="0"/>
              <a:t>H(Tx</a:t>
            </a:r>
            <a:r>
              <a:rPr lang="en-AU" sz="900" b="1" baseline="-25000" dirty="0"/>
              <a:t>7</a:t>
            </a:r>
            <a:r>
              <a:rPr lang="en-AU" sz="900" b="1" dirty="0"/>
              <a:t>)</a:t>
            </a:r>
          </a:p>
        </p:txBody>
      </p:sp>
      <p:sp>
        <p:nvSpPr>
          <p:cNvPr id="35" name="Rectangle 34"/>
          <p:cNvSpPr/>
          <p:nvPr/>
        </p:nvSpPr>
        <p:spPr>
          <a:xfrm>
            <a:off x="6810678" y="4749510"/>
            <a:ext cx="486054" cy="340238"/>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r>
              <a:rPr lang="en-AU" sz="900" b="1" dirty="0"/>
              <a:t>H(Tx</a:t>
            </a:r>
            <a:r>
              <a:rPr lang="en-AU" sz="900" b="1" baseline="-25000" dirty="0"/>
              <a:t>8</a:t>
            </a:r>
            <a:r>
              <a:rPr lang="en-AU" sz="900" b="1" dirty="0"/>
              <a:t>)</a:t>
            </a:r>
          </a:p>
        </p:txBody>
      </p:sp>
      <p:sp>
        <p:nvSpPr>
          <p:cNvPr id="36" name="Rectangle 35"/>
          <p:cNvSpPr/>
          <p:nvPr/>
        </p:nvSpPr>
        <p:spPr>
          <a:xfrm>
            <a:off x="6373230" y="4070357"/>
            <a:ext cx="680476" cy="2916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948" b="1" dirty="0">
              <a:solidFill>
                <a:schemeClr val="tx1"/>
              </a:solidFill>
            </a:endParaRPr>
          </a:p>
        </p:txBody>
      </p:sp>
      <p:sp>
        <p:nvSpPr>
          <p:cNvPr id="37" name="TextBox 36"/>
          <p:cNvSpPr txBox="1"/>
          <p:nvPr/>
        </p:nvSpPr>
        <p:spPr>
          <a:xfrm>
            <a:off x="6373229" y="4106420"/>
            <a:ext cx="388844" cy="238207"/>
          </a:xfrm>
          <a:prstGeom prst="rect">
            <a:avLst/>
          </a:prstGeom>
          <a:noFill/>
        </p:spPr>
        <p:txBody>
          <a:bodyPr wrap="square" rtlCol="0">
            <a:spAutoFit/>
          </a:bodyPr>
          <a:lstStyle/>
          <a:p>
            <a:r>
              <a:rPr lang="en-US" sz="948" b="1" dirty="0"/>
              <a:t>H( )</a:t>
            </a:r>
          </a:p>
        </p:txBody>
      </p:sp>
      <p:sp>
        <p:nvSpPr>
          <p:cNvPr id="38" name="TextBox 37"/>
          <p:cNvSpPr txBox="1"/>
          <p:nvPr/>
        </p:nvSpPr>
        <p:spPr>
          <a:xfrm>
            <a:off x="6664861" y="4112691"/>
            <a:ext cx="388844" cy="238207"/>
          </a:xfrm>
          <a:prstGeom prst="rect">
            <a:avLst/>
          </a:prstGeom>
          <a:noFill/>
        </p:spPr>
        <p:txBody>
          <a:bodyPr wrap="square" rtlCol="0">
            <a:spAutoFit/>
          </a:bodyPr>
          <a:lstStyle/>
          <a:p>
            <a:r>
              <a:rPr lang="en-US" sz="948" b="1" dirty="0"/>
              <a:t>H( )</a:t>
            </a:r>
          </a:p>
        </p:txBody>
      </p:sp>
      <p:cxnSp>
        <p:nvCxnSpPr>
          <p:cNvPr id="39" name="Elbow Connector 38"/>
          <p:cNvCxnSpPr>
            <a:stCxn id="37" idx="2"/>
            <a:endCxn id="34" idx="0"/>
          </p:cNvCxnSpPr>
          <p:nvPr/>
        </p:nvCxnSpPr>
        <p:spPr>
          <a:xfrm rot="5400000">
            <a:off x="6267998" y="4449857"/>
            <a:ext cx="404884" cy="194422"/>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40" name="Elbow Connector 39"/>
          <p:cNvCxnSpPr>
            <a:stCxn id="38" idx="2"/>
            <a:endCxn id="35" idx="0"/>
          </p:cNvCxnSpPr>
          <p:nvPr/>
        </p:nvCxnSpPr>
        <p:spPr>
          <a:xfrm rot="16200000" flipH="1">
            <a:off x="6757189" y="4452992"/>
            <a:ext cx="398613" cy="194422"/>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41" name="Rectangle 40"/>
          <p:cNvSpPr/>
          <p:nvPr/>
        </p:nvSpPr>
        <p:spPr>
          <a:xfrm>
            <a:off x="5644149" y="3359263"/>
            <a:ext cx="680476" cy="2916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948" b="1" dirty="0">
              <a:solidFill>
                <a:schemeClr val="tx1"/>
              </a:solidFill>
            </a:endParaRPr>
          </a:p>
        </p:txBody>
      </p:sp>
      <p:sp>
        <p:nvSpPr>
          <p:cNvPr id="42" name="TextBox 41"/>
          <p:cNvSpPr txBox="1"/>
          <p:nvPr/>
        </p:nvSpPr>
        <p:spPr>
          <a:xfrm>
            <a:off x="5644148" y="3395325"/>
            <a:ext cx="388844" cy="238207"/>
          </a:xfrm>
          <a:prstGeom prst="rect">
            <a:avLst/>
          </a:prstGeom>
          <a:noFill/>
        </p:spPr>
        <p:txBody>
          <a:bodyPr wrap="square" rtlCol="0">
            <a:spAutoFit/>
          </a:bodyPr>
          <a:lstStyle/>
          <a:p>
            <a:r>
              <a:rPr lang="en-US" sz="948" b="1" dirty="0"/>
              <a:t>H( )</a:t>
            </a:r>
          </a:p>
        </p:txBody>
      </p:sp>
      <p:sp>
        <p:nvSpPr>
          <p:cNvPr id="43" name="TextBox 42"/>
          <p:cNvSpPr txBox="1"/>
          <p:nvPr/>
        </p:nvSpPr>
        <p:spPr>
          <a:xfrm>
            <a:off x="5935780" y="3401597"/>
            <a:ext cx="388844" cy="238207"/>
          </a:xfrm>
          <a:prstGeom prst="rect">
            <a:avLst/>
          </a:prstGeom>
          <a:noFill/>
        </p:spPr>
        <p:txBody>
          <a:bodyPr wrap="square" rtlCol="0">
            <a:spAutoFit/>
          </a:bodyPr>
          <a:lstStyle/>
          <a:p>
            <a:r>
              <a:rPr lang="en-US" sz="948" b="1" dirty="0"/>
              <a:t>H( )</a:t>
            </a:r>
          </a:p>
        </p:txBody>
      </p:sp>
      <p:cxnSp>
        <p:nvCxnSpPr>
          <p:cNvPr id="44" name="Elbow Connector 43"/>
          <p:cNvCxnSpPr>
            <a:stCxn id="42" idx="2"/>
            <a:endCxn id="29" idx="0"/>
          </p:cNvCxnSpPr>
          <p:nvPr/>
        </p:nvCxnSpPr>
        <p:spPr>
          <a:xfrm rot="5400000">
            <a:off x="5328525" y="3560312"/>
            <a:ext cx="436826" cy="583264"/>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45" name="Elbow Connector 44"/>
          <p:cNvCxnSpPr>
            <a:stCxn id="43" idx="2"/>
            <a:endCxn id="36" idx="0"/>
          </p:cNvCxnSpPr>
          <p:nvPr/>
        </p:nvCxnSpPr>
        <p:spPr>
          <a:xfrm rot="16200000" flipH="1">
            <a:off x="6206558" y="3563447"/>
            <a:ext cx="430554" cy="583266"/>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46" name="Rectangle 45"/>
          <p:cNvSpPr/>
          <p:nvPr/>
        </p:nvSpPr>
        <p:spPr>
          <a:xfrm>
            <a:off x="4137381" y="2759354"/>
            <a:ext cx="680476" cy="29163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AU" sz="948" b="1" dirty="0">
              <a:solidFill>
                <a:schemeClr val="tx1"/>
              </a:solidFill>
            </a:endParaRPr>
          </a:p>
        </p:txBody>
      </p:sp>
      <p:sp>
        <p:nvSpPr>
          <p:cNvPr id="47" name="TextBox 46"/>
          <p:cNvSpPr txBox="1"/>
          <p:nvPr/>
        </p:nvSpPr>
        <p:spPr>
          <a:xfrm>
            <a:off x="4137381" y="2795415"/>
            <a:ext cx="388844" cy="238207"/>
          </a:xfrm>
          <a:prstGeom prst="rect">
            <a:avLst/>
          </a:prstGeom>
          <a:noFill/>
        </p:spPr>
        <p:txBody>
          <a:bodyPr wrap="square" rtlCol="0">
            <a:spAutoFit/>
          </a:bodyPr>
          <a:lstStyle/>
          <a:p>
            <a:r>
              <a:rPr lang="en-US" sz="948" b="1" dirty="0"/>
              <a:t>H( )</a:t>
            </a:r>
          </a:p>
        </p:txBody>
      </p:sp>
      <p:sp>
        <p:nvSpPr>
          <p:cNvPr id="48" name="TextBox 47"/>
          <p:cNvSpPr txBox="1"/>
          <p:nvPr/>
        </p:nvSpPr>
        <p:spPr>
          <a:xfrm>
            <a:off x="4429013" y="2801688"/>
            <a:ext cx="388844" cy="238207"/>
          </a:xfrm>
          <a:prstGeom prst="rect">
            <a:avLst/>
          </a:prstGeom>
          <a:noFill/>
        </p:spPr>
        <p:txBody>
          <a:bodyPr wrap="square" rtlCol="0">
            <a:spAutoFit/>
          </a:bodyPr>
          <a:lstStyle/>
          <a:p>
            <a:r>
              <a:rPr lang="en-US" sz="948" b="1" dirty="0"/>
              <a:t>H( )</a:t>
            </a:r>
          </a:p>
        </p:txBody>
      </p:sp>
      <p:cxnSp>
        <p:nvCxnSpPr>
          <p:cNvPr id="49" name="Elbow Connector 48"/>
          <p:cNvCxnSpPr>
            <a:stCxn id="47" idx="2"/>
            <a:endCxn id="22" idx="0"/>
          </p:cNvCxnSpPr>
          <p:nvPr/>
        </p:nvCxnSpPr>
        <p:spPr>
          <a:xfrm rot="5400000">
            <a:off x="3512809" y="2540269"/>
            <a:ext cx="325642" cy="1312346"/>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cxnSp>
        <p:nvCxnSpPr>
          <p:cNvPr id="50" name="Elbow Connector 49"/>
          <p:cNvCxnSpPr>
            <a:stCxn id="48" idx="2"/>
            <a:endCxn id="41" idx="0"/>
          </p:cNvCxnSpPr>
          <p:nvPr/>
        </p:nvCxnSpPr>
        <p:spPr>
          <a:xfrm rot="16200000" flipH="1">
            <a:off x="5144228" y="2519102"/>
            <a:ext cx="319369" cy="1360952"/>
          </a:xfrm>
          <a:prstGeom prst="bentConnector3">
            <a:avLst>
              <a:gd name="adj1" fmla="val 50000"/>
            </a:avLst>
          </a:prstGeom>
          <a:ln w="19050" cmpd="sng">
            <a:solidFill>
              <a:schemeClr val="accent1">
                <a:lumMod val="50000"/>
              </a:schemeClr>
            </a:solidFill>
            <a:tailEnd type="arrow"/>
          </a:ln>
        </p:spPr>
        <p:style>
          <a:lnRef idx="2">
            <a:schemeClr val="accent2">
              <a:shade val="50000"/>
            </a:schemeClr>
          </a:lnRef>
          <a:fillRef idx="1">
            <a:schemeClr val="accent2"/>
          </a:fillRef>
          <a:effectRef idx="0">
            <a:schemeClr val="accent2"/>
          </a:effectRef>
          <a:fontRef idx="minor">
            <a:schemeClr val="lt1"/>
          </a:fontRef>
        </p:style>
      </p:cxnSp>
      <p:sp>
        <p:nvSpPr>
          <p:cNvPr id="3" name="Slide Number Placeholder 2">
            <a:extLst>
              <a:ext uri="{FF2B5EF4-FFF2-40B4-BE49-F238E27FC236}">
                <a16:creationId xmlns:a16="http://schemas.microsoft.com/office/drawing/2014/main" id="{B0705BB7-FEB5-BE6D-8E9D-BAD4301887E0}"/>
              </a:ext>
            </a:extLst>
          </p:cNvPr>
          <p:cNvSpPr>
            <a:spLocks noGrp="1"/>
          </p:cNvSpPr>
          <p:nvPr>
            <p:ph type="sldNum" sz="quarter" idx="4"/>
          </p:nvPr>
        </p:nvSpPr>
        <p:spPr/>
        <p:txBody>
          <a:bodyPr/>
          <a:lstStyle/>
          <a:p>
            <a:fld id="{97F98C0B-273E-428A-ABCF-EBED2BA25188}" type="slidenum">
              <a:rPr lang="en-US" smtClean="0"/>
              <a:t>7</a:t>
            </a:fld>
            <a:endParaRPr lang="en-US"/>
          </a:p>
        </p:txBody>
      </p:sp>
    </p:spTree>
    <p:extLst>
      <p:ext uri="{BB962C8B-B14F-4D97-AF65-F5344CB8AC3E}">
        <p14:creationId xmlns:p14="http://schemas.microsoft.com/office/powerpoint/2010/main" val="36274097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648000" y="1273324"/>
            <a:ext cx="5580184" cy="3962223"/>
          </a:xfrm>
        </p:spPr>
        <p:txBody>
          <a:bodyPr>
            <a:normAutofit fontScale="92500" lnSpcReduction="10000"/>
          </a:bodyPr>
          <a:lstStyle/>
          <a:p>
            <a:r>
              <a:rPr lang="en-AU" noProof="0" dirty="0"/>
              <a:t>Is a cryptographic system that uses pairs of keys: </a:t>
            </a:r>
          </a:p>
          <a:p>
            <a:pPr lvl="1"/>
            <a:r>
              <a:rPr lang="en-AU" sz="1800" noProof="0" dirty="0"/>
              <a:t>Public key – May be disseminated widely </a:t>
            </a:r>
          </a:p>
          <a:p>
            <a:pPr lvl="1"/>
            <a:r>
              <a:rPr lang="en-AU" sz="1800" noProof="0" dirty="0"/>
              <a:t>Private key – Known only to the owner</a:t>
            </a:r>
          </a:p>
          <a:p>
            <a:r>
              <a:rPr lang="en-AU" dirty="0"/>
              <a:t>Aka </a:t>
            </a:r>
            <a:r>
              <a:rPr lang="en-AU" noProof="0" dirty="0"/>
              <a:t>asymmetric cryptography</a:t>
            </a:r>
          </a:p>
          <a:p>
            <a:r>
              <a:rPr lang="en-AU" noProof="0" dirty="0"/>
              <a:t>Effective security only requires keeping the private key private</a:t>
            </a:r>
          </a:p>
          <a:p>
            <a:r>
              <a:rPr lang="en-AU" noProof="0" dirty="0"/>
              <a:t>Easy to create new key pairs</a:t>
            </a:r>
          </a:p>
          <a:p>
            <a:pPr lvl="1"/>
            <a:r>
              <a:rPr lang="en-AU" sz="1800" dirty="0"/>
              <a:t>Algorithms – RSA, ECC</a:t>
            </a:r>
          </a:p>
          <a:p>
            <a:pPr lvl="1"/>
            <a:r>
              <a:rPr lang="en-AU" sz="1800" dirty="0"/>
              <a:t>128, 256, 384, 512, 1024, 4096 bits</a:t>
            </a:r>
          </a:p>
          <a:p>
            <a:r>
              <a:rPr lang="en-AU" noProof="0" dirty="0"/>
              <a:t>Used heavily in blockchain</a:t>
            </a:r>
          </a:p>
          <a:p>
            <a:pPr lvl="1"/>
            <a:r>
              <a:rPr lang="en-AU" sz="1900" noProof="0" dirty="0"/>
              <a:t>Losing your private key can mean loss of assets</a:t>
            </a:r>
          </a:p>
          <a:p>
            <a:pPr lvl="1"/>
            <a:r>
              <a:rPr lang="en-AU" sz="1900" noProof="0" dirty="0"/>
              <a:t>If hackers can get your private key, they can steal your assets</a:t>
            </a:r>
          </a:p>
        </p:txBody>
      </p:sp>
      <p:sp>
        <p:nvSpPr>
          <p:cNvPr id="5" name="Title 4"/>
          <p:cNvSpPr>
            <a:spLocks noGrp="1"/>
          </p:cNvSpPr>
          <p:nvPr>
            <p:ph type="title"/>
          </p:nvPr>
        </p:nvSpPr>
        <p:spPr/>
        <p:txBody>
          <a:bodyPr/>
          <a:lstStyle/>
          <a:p>
            <a:r>
              <a:rPr lang="en-AU" noProof="0" dirty="0"/>
              <a:t>Public-Key Cryptography</a:t>
            </a:r>
          </a:p>
        </p:txBody>
      </p:sp>
      <p:pic>
        <p:nvPicPr>
          <p:cNvPr id="10" name="Content Placeholder 9"/>
          <p:cNvPicPr>
            <a:picLocks noGrp="1" noChangeAspect="1"/>
          </p:cNvPicPr>
          <p:nvPr>
            <p:ph sz="half" idx="4294967295"/>
          </p:nvPr>
        </p:nvPicPr>
        <p:blipFill>
          <a:blip r:embed="rId3">
            <a:extLst>
              <a:ext uri="{28A0092B-C50C-407E-A947-70E740481C1C}">
                <a14:useLocalDpi xmlns:a14="http://schemas.microsoft.com/office/drawing/2010/main" val="0"/>
              </a:ext>
            </a:extLst>
          </a:blip>
          <a:stretch>
            <a:fillRect/>
          </a:stretch>
        </p:blipFill>
        <p:spPr>
          <a:xfrm>
            <a:off x="6113464" y="1345333"/>
            <a:ext cx="3030537" cy="3032125"/>
          </a:xfrm>
        </p:spPr>
      </p:pic>
      <p:sp>
        <p:nvSpPr>
          <p:cNvPr id="11" name="TextBox 10"/>
          <p:cNvSpPr txBox="1"/>
          <p:nvPr/>
        </p:nvSpPr>
        <p:spPr>
          <a:xfrm>
            <a:off x="6301490" y="4245649"/>
            <a:ext cx="2681366" cy="415498"/>
          </a:xfrm>
          <a:prstGeom prst="rect">
            <a:avLst/>
          </a:prstGeom>
          <a:noFill/>
        </p:spPr>
        <p:txBody>
          <a:bodyPr wrap="square" rtlCol="0">
            <a:spAutoFit/>
          </a:bodyPr>
          <a:lstStyle/>
          <a:p>
            <a:r>
              <a:rPr lang="en-AU" sz="1050" dirty="0"/>
              <a:t>Source: </a:t>
            </a:r>
            <a:r>
              <a:rPr lang="en-AU" sz="1050" dirty="0">
                <a:hlinkClick r:id="rId4"/>
              </a:rPr>
              <a:t>https://en.wikipedia.org/wiki/Public-key_cryptography</a:t>
            </a:r>
            <a:r>
              <a:rPr lang="en-AU" sz="1050" dirty="0"/>
              <a:t> </a:t>
            </a:r>
          </a:p>
        </p:txBody>
      </p:sp>
      <p:sp>
        <p:nvSpPr>
          <p:cNvPr id="3" name="Slide Number Placeholder 2">
            <a:extLst>
              <a:ext uri="{FF2B5EF4-FFF2-40B4-BE49-F238E27FC236}">
                <a16:creationId xmlns:a16="http://schemas.microsoft.com/office/drawing/2014/main" id="{7DE789A0-164C-82C2-073A-8EA8D205E570}"/>
              </a:ext>
            </a:extLst>
          </p:cNvPr>
          <p:cNvSpPr>
            <a:spLocks noGrp="1"/>
          </p:cNvSpPr>
          <p:nvPr>
            <p:ph type="sldNum" sz="quarter" idx="4"/>
          </p:nvPr>
        </p:nvSpPr>
        <p:spPr/>
        <p:txBody>
          <a:bodyPr/>
          <a:lstStyle/>
          <a:p>
            <a:fld id="{97F98C0B-273E-428A-ABCF-EBED2BA25188}" type="slidenum">
              <a:rPr lang="en-US" smtClean="0"/>
              <a:t>8</a:t>
            </a:fld>
            <a:endParaRPr lang="en-US"/>
          </a:p>
        </p:txBody>
      </p:sp>
    </p:spTree>
    <p:extLst>
      <p:ext uri="{BB962C8B-B14F-4D97-AF65-F5344CB8AC3E}">
        <p14:creationId xmlns:p14="http://schemas.microsoft.com/office/powerpoint/2010/main" val="3739180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971600" y="1268369"/>
            <a:ext cx="3124200" cy="3048000"/>
          </a:xfrm>
        </p:spPr>
      </p:pic>
      <p:sp>
        <p:nvSpPr>
          <p:cNvPr id="2" name="Title 1"/>
          <p:cNvSpPr>
            <a:spLocks noGrp="1"/>
          </p:cNvSpPr>
          <p:nvPr>
            <p:ph type="title"/>
          </p:nvPr>
        </p:nvSpPr>
        <p:spPr/>
        <p:txBody>
          <a:bodyPr>
            <a:normAutofit/>
          </a:bodyPr>
          <a:lstStyle/>
          <a:p>
            <a:r>
              <a:rPr lang="en-AU" dirty="0"/>
              <a:t>Encryption &amp; Digital Signatures</a:t>
            </a:r>
          </a:p>
        </p:txBody>
      </p:sp>
      <p:pic>
        <p:nvPicPr>
          <p:cNvPr id="12" name="Content Placeholder 11"/>
          <p:cNvPicPr>
            <a:picLocks noGrp="1" noChangeAspect="1"/>
          </p:cNvPicPr>
          <p:nvPr>
            <p:ph sz="half" idx="4294967295"/>
          </p:nvPr>
        </p:nvPicPr>
        <p:blipFill>
          <a:blip r:embed="rId4" cstate="print">
            <a:extLst>
              <a:ext uri="{28A0092B-C50C-407E-A947-70E740481C1C}">
                <a14:useLocalDpi xmlns:a14="http://schemas.microsoft.com/office/drawing/2010/main" val="0"/>
              </a:ext>
            </a:extLst>
          </a:blip>
          <a:stretch>
            <a:fillRect/>
          </a:stretch>
        </p:blipFill>
        <p:spPr>
          <a:xfrm>
            <a:off x="5201190" y="1405657"/>
            <a:ext cx="2898775" cy="2749550"/>
          </a:xfrm>
        </p:spPr>
      </p:pic>
      <p:sp>
        <p:nvSpPr>
          <p:cNvPr id="8" name="TextBox 7"/>
          <p:cNvSpPr txBox="1"/>
          <p:nvPr/>
        </p:nvSpPr>
        <p:spPr>
          <a:xfrm>
            <a:off x="2686655" y="4868600"/>
            <a:ext cx="3659976" cy="253916"/>
          </a:xfrm>
          <a:prstGeom prst="rect">
            <a:avLst/>
          </a:prstGeom>
          <a:noFill/>
        </p:spPr>
        <p:txBody>
          <a:bodyPr wrap="none" rtlCol="0">
            <a:spAutoFit/>
          </a:bodyPr>
          <a:lstStyle/>
          <a:p>
            <a:r>
              <a:rPr lang="en-AU" sz="1050" dirty="0"/>
              <a:t>Source: </a:t>
            </a:r>
            <a:r>
              <a:rPr lang="en-AU" sz="1050" dirty="0">
                <a:hlinkClick r:id="rId5"/>
              </a:rPr>
              <a:t>https://en.wikipedia.org/wiki/Public-key_cryptography</a:t>
            </a:r>
            <a:r>
              <a:rPr lang="en-AU" sz="1050" dirty="0"/>
              <a:t> </a:t>
            </a:r>
          </a:p>
        </p:txBody>
      </p:sp>
      <p:sp>
        <p:nvSpPr>
          <p:cNvPr id="13" name="TextBox 12"/>
          <p:cNvSpPr txBox="1"/>
          <p:nvPr/>
        </p:nvSpPr>
        <p:spPr>
          <a:xfrm>
            <a:off x="1075446" y="4316370"/>
            <a:ext cx="2920491" cy="535531"/>
          </a:xfrm>
          <a:prstGeom prst="rect">
            <a:avLst/>
          </a:prstGeom>
          <a:noFill/>
        </p:spPr>
        <p:txBody>
          <a:bodyPr wrap="square" rtlCol="0">
            <a:spAutoFit/>
          </a:bodyPr>
          <a:lstStyle/>
          <a:p>
            <a:r>
              <a:rPr lang="en-AU" sz="1440" dirty="0"/>
              <a:t>Only Alice can decrypt message</a:t>
            </a:r>
          </a:p>
          <a:p>
            <a:pPr algn="ctr"/>
            <a:r>
              <a:rPr lang="en-AU" sz="1440" dirty="0"/>
              <a:t>Provides secrecy</a:t>
            </a:r>
          </a:p>
        </p:txBody>
      </p:sp>
      <p:sp>
        <p:nvSpPr>
          <p:cNvPr id="14" name="TextBox 13"/>
          <p:cNvSpPr txBox="1"/>
          <p:nvPr/>
        </p:nvSpPr>
        <p:spPr>
          <a:xfrm>
            <a:off x="5232599" y="4134553"/>
            <a:ext cx="2835956" cy="757130"/>
          </a:xfrm>
          <a:prstGeom prst="rect">
            <a:avLst/>
          </a:prstGeom>
          <a:noFill/>
        </p:spPr>
        <p:txBody>
          <a:bodyPr wrap="square" rtlCol="0">
            <a:spAutoFit/>
          </a:bodyPr>
          <a:lstStyle/>
          <a:p>
            <a:pPr algn="ctr"/>
            <a:r>
              <a:rPr lang="en-AU" sz="1440" dirty="0"/>
              <a:t>No one can change message without breaking Alice‘s signature</a:t>
            </a:r>
          </a:p>
          <a:p>
            <a:pPr algn="ctr"/>
            <a:r>
              <a:rPr lang="en-AU" sz="1440" dirty="0"/>
              <a:t>Provides authentication</a:t>
            </a:r>
          </a:p>
        </p:txBody>
      </p:sp>
      <p:sp>
        <p:nvSpPr>
          <p:cNvPr id="4" name="Slide Number Placeholder 3">
            <a:extLst>
              <a:ext uri="{FF2B5EF4-FFF2-40B4-BE49-F238E27FC236}">
                <a16:creationId xmlns:a16="http://schemas.microsoft.com/office/drawing/2014/main" id="{600C1CEC-EE9B-3C43-5C6D-BCEDFFB0C018}"/>
              </a:ext>
            </a:extLst>
          </p:cNvPr>
          <p:cNvSpPr>
            <a:spLocks noGrp="1"/>
          </p:cNvSpPr>
          <p:nvPr>
            <p:ph type="sldNum" sz="quarter" idx="4"/>
          </p:nvPr>
        </p:nvSpPr>
        <p:spPr/>
        <p:txBody>
          <a:bodyPr/>
          <a:lstStyle/>
          <a:p>
            <a:fld id="{97F98C0B-273E-428A-ABCF-EBED2BA25188}" type="slidenum">
              <a:rPr lang="en-US" smtClean="0"/>
              <a:t>9</a:t>
            </a:fld>
            <a:endParaRPr lang="en-US"/>
          </a:p>
        </p:txBody>
      </p:sp>
    </p:spTree>
    <p:extLst>
      <p:ext uri="{BB962C8B-B14F-4D97-AF65-F5344CB8AC3E}">
        <p14:creationId xmlns:p14="http://schemas.microsoft.com/office/powerpoint/2010/main" val="4160658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YaMkvLq5LE6J6OdVhrKBN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YaMkvLq5LE6J6OdVhrKBNw"/>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YaMkvLq5LE6J6OdVhrKBNw"/>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YaMkvLq5LE6J6OdVhrKBNw"/>
</p:tagLst>
</file>

<file path=ppt/theme/theme1.xml><?xml version="1.0" encoding="utf-8"?>
<a:theme xmlns:a="http://schemas.openxmlformats.org/drawingml/2006/main" name="Technische Universität Berlin | PowerPoint Master">
  <a:themeElements>
    <a:clrScheme name="Benutzerdefiniert 1">
      <a:dk1>
        <a:srgbClr val="000000"/>
      </a:dk1>
      <a:lt1>
        <a:srgbClr val="FFFFFF"/>
      </a:lt1>
      <a:dk2>
        <a:srgbClr val="C50E1F"/>
      </a:dk2>
      <a:lt2>
        <a:srgbClr val="B2B2B2"/>
      </a:lt2>
      <a:accent1>
        <a:srgbClr val="717171"/>
      </a:accent1>
      <a:accent2>
        <a:srgbClr val="177191"/>
      </a:accent2>
      <a:accent3>
        <a:srgbClr val="FFFFFF"/>
      </a:accent3>
      <a:accent4>
        <a:srgbClr val="000000"/>
      </a:accent4>
      <a:accent5>
        <a:srgbClr val="BBBBBB"/>
      </a:accent5>
      <a:accent6>
        <a:srgbClr val="146683"/>
      </a:accent6>
      <a:hlink>
        <a:srgbClr val="0070C0"/>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01 - Introduction" id="{1AC5D738-CF48-0447-BD34-4B4DD5F91B53}" vid="{6D0E9203-88B2-5246-821D-A1B0B958F1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Technische Universität Berlin | PowerPoint Master</Template>
  <TotalTime>36</TotalTime>
  <Words>14320</Words>
  <Application>Microsoft Macintosh PowerPoint</Application>
  <PresentationFormat>On-screen Show (16:10)</PresentationFormat>
  <Paragraphs>1008</Paragraphs>
  <Slides>42</Slides>
  <Notes>41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42</vt:i4>
      </vt:variant>
    </vt:vector>
  </HeadingPairs>
  <TitlesOfParts>
    <vt:vector size="54" baseType="lpstr">
      <vt:lpstr>ＭＳ Ｐゴシック</vt:lpstr>
      <vt:lpstr>Arial</vt:lpstr>
      <vt:lpstr>Calibri</vt:lpstr>
      <vt:lpstr>Cambria Math</vt:lpstr>
      <vt:lpstr>Helvetica Neue</vt:lpstr>
      <vt:lpstr>Menlo</vt:lpstr>
      <vt:lpstr>Roboto</vt:lpstr>
      <vt:lpstr>Segoe UI Symbol</vt:lpstr>
      <vt:lpstr>system-ui</vt:lpstr>
      <vt:lpstr>Titillium Web</vt:lpstr>
      <vt:lpstr>Wingdings</vt:lpstr>
      <vt:lpstr>Technische Universität Berlin | PowerPoint Master</vt:lpstr>
      <vt:lpstr>Blockchain Platforms</vt:lpstr>
      <vt:lpstr>Outline</vt:lpstr>
      <vt:lpstr>PowerPoint Presentation</vt:lpstr>
      <vt:lpstr>Blockchain </vt:lpstr>
      <vt:lpstr>Hashing</vt:lpstr>
      <vt:lpstr>Properties of Cryptographic Hash Functions</vt:lpstr>
      <vt:lpstr>Merkle Tree</vt:lpstr>
      <vt:lpstr>Public-Key Cryptography</vt:lpstr>
      <vt:lpstr>Encryption &amp; Digital Signatures</vt:lpstr>
      <vt:lpstr>Public-Key Cryptography in Blockchain</vt:lpstr>
      <vt:lpstr>PowerPoint Presentation</vt:lpstr>
      <vt:lpstr>Cryptocurrency</vt:lpstr>
      <vt:lpstr>1st Gen Blockchains — Cryptocurrency</vt:lpstr>
      <vt:lpstr>Bitcoin</vt:lpstr>
      <vt:lpstr>Bitcoin Network Distribution</vt:lpstr>
      <vt:lpstr>Accounts &amp; States</vt:lpstr>
      <vt:lpstr>Transactions</vt:lpstr>
      <vt:lpstr>Transaction Format</vt:lpstr>
      <vt:lpstr>Blocks</vt:lpstr>
      <vt:lpstr>Mining – Creating a New Block</vt:lpstr>
      <vt:lpstr>Right to Build a Block</vt:lpstr>
      <vt:lpstr>Who can Build a Block?</vt:lpstr>
      <vt:lpstr>Nakamoto Consensus</vt:lpstr>
      <vt:lpstr>Transactions Lifecycle</vt:lpstr>
      <vt:lpstr>Mining Reward</vt:lpstr>
      <vt:lpstr>Mining Reward (Cont.)</vt:lpstr>
      <vt:lpstr>Question</vt:lpstr>
      <vt:lpstr>Ethereum</vt:lpstr>
      <vt:lpstr>Accounts &amp; Transactions</vt:lpstr>
      <vt:lpstr>Transaction Fees</vt:lpstr>
      <vt:lpstr>Gas in Ethereum</vt:lpstr>
      <vt:lpstr>Gas Limit</vt:lpstr>
      <vt:lpstr>Block Format</vt:lpstr>
      <vt:lpstr>Ethereum Protocol</vt:lpstr>
      <vt:lpstr>Ethereum Client &amp; Nodes</vt:lpstr>
      <vt:lpstr>Question</vt:lpstr>
      <vt:lpstr>Hyperledger</vt:lpstr>
      <vt:lpstr>Hyperledger Fabric – Transactions &amp; Blocks</vt:lpstr>
      <vt:lpstr>Hyperledger Fabric Transaction Lifecycle</vt:lpstr>
      <vt:lpstr>Hyperledger Fabric Network</vt:lpstr>
      <vt:lpstr>Hyperledger Fabric Node Types</vt:lpstr>
      <vt:lpstr>Question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&amp; Overview</dc:title>
  <dc:creator>Bandara, Dilum (Data61, Eveleigh)</dc:creator>
  <cp:lastModifiedBy>Bandara, Dilum (Data61, Eveleigh)</cp:lastModifiedBy>
  <cp:revision>10</cp:revision>
  <dcterms:created xsi:type="dcterms:W3CDTF">2024-01-02T22:54:24Z</dcterms:created>
  <dcterms:modified xsi:type="dcterms:W3CDTF">2024-01-04T00:31:40Z</dcterms:modified>
</cp:coreProperties>
</file>

<file path=docProps/thumbnail.jpeg>
</file>